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362" r:id="rId2"/>
    <p:sldId id="257" r:id="rId3"/>
    <p:sldId id="316" r:id="rId4"/>
    <p:sldId id="283" r:id="rId5"/>
    <p:sldId id="287" r:id="rId6"/>
    <p:sldId id="284" r:id="rId7"/>
    <p:sldId id="285" r:id="rId8"/>
    <p:sldId id="317" r:id="rId9"/>
    <p:sldId id="303" r:id="rId10"/>
    <p:sldId id="363" r:id="rId11"/>
    <p:sldId id="318" r:id="rId12"/>
    <p:sldId id="319" r:id="rId13"/>
    <p:sldId id="320" r:id="rId14"/>
    <p:sldId id="322" r:id="rId15"/>
    <p:sldId id="323" r:id="rId16"/>
    <p:sldId id="324" r:id="rId17"/>
    <p:sldId id="329" r:id="rId18"/>
    <p:sldId id="331" r:id="rId19"/>
    <p:sldId id="332" r:id="rId20"/>
    <p:sldId id="333" r:id="rId21"/>
    <p:sldId id="334" r:id="rId22"/>
    <p:sldId id="335" r:id="rId23"/>
    <p:sldId id="336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4" r:id="rId39"/>
    <p:sldId id="353" r:id="rId40"/>
    <p:sldId id="355" r:id="rId41"/>
    <p:sldId id="356" r:id="rId42"/>
    <p:sldId id="357" r:id="rId43"/>
    <p:sldId id="358" r:id="rId44"/>
    <p:sldId id="359" r:id="rId45"/>
    <p:sldId id="360" r:id="rId46"/>
    <p:sldId id="361" r:id="rId47"/>
    <p:sldId id="364" r:id="rId4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9" autoAdjust="0"/>
  </p:normalViewPr>
  <p:slideViewPr>
    <p:cSldViewPr>
      <p:cViewPr varScale="1">
        <p:scale>
          <a:sx n="66" d="100"/>
          <a:sy n="66" d="100"/>
        </p:scale>
        <p:origin x="12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6B7177-EB78-42B7-B124-2BCA54C57F1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FC7CB1B9-5128-4460-B346-8F09BC3604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FF9D2823-C921-4D34-8DF6-0852E7F44A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954F124-A4AE-45AD-97CC-FFEFF916CE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62C1609-D1B2-40DF-AC65-73E36765BC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45829BF-C8A5-4236-98C2-12F8A346B1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7ECCCC86-0DA9-47D0-B0C6-862CE49CEF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58F99F6-652C-499A-AEEA-A422433244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F9E8E25-7CE2-473A-844B-857233FD27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BFACF6F-E83B-4858-8CAC-1ABDBCFBC0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EC66C8A-DC83-473B-A8A1-A106E1172B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521A05FE-1F61-4D27-A0A0-5F7FA6E666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07358A93-D5CB-401A-B508-644B2ACC19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A2689014-B68A-42EA-A482-7226C9A62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AF0FD184-D505-46E8-9188-BB826CDAB3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3DB02362-0109-489F-B87B-8123C1ABF9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28DA1DE5-029D-447C-9C57-081E731B905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DD82F33D-84BF-4483-A10A-F94172BC7C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F106B9FA-090D-4A02-BCC8-EF4AFEA016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DC4ACB66-A95C-478D-95A8-377F79DA0A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81593BA8-F0A3-4E67-885D-E0DDA95A7A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074FA5F0-FB3C-48F4-9C0F-B338B77439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FF31C8A0-A8F8-4EAD-936F-FDE7565F18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6B20E213-D9E0-46C9-9755-A21EB6986B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515F551D-01B5-464C-83BE-93E440EFAA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F58C1E0A-A550-412B-89D2-B98E6D3270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DDBDFF8C-AAE7-4173-9654-26902EABA1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CA4A6719-B21A-4C6B-A806-4E93EAE83E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56C6DB6D-D6EA-4174-8C13-BDE85ADA98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0C2D2055-44CF-4CCB-87AD-AF06B90DFD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11AB95ED-AAF8-4AED-9C76-F920CBC6B0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D93686A3-318B-4A12-B688-A7F0AF36CD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1CC87F46-BF4F-4329-8D3D-FDD020A1DB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D1415022-32E3-4A6A-AAA9-29495F13F2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D58B88DC-69AF-4D1D-BB49-1083B4C1A6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8D7DACA9-59F0-46F4-A1B8-BCC88D492A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C2C4D7EE-008D-40A0-84B2-2788161CD3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A48B0AB0-9B78-496B-9A2F-2E5C28A05F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1ABD8615-57D3-4C6D-9371-E66786C2E31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8093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altLang="es-ES" noProof="0"/>
              <a:t>Haga clic para cambiar el estilo de título	</a:t>
            </a:r>
          </a:p>
        </p:txBody>
      </p:sp>
      <p:sp>
        <p:nvSpPr>
          <p:cNvPr id="8093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altLang="es-ES" noProof="0"/>
              <a:t>Haga clic para modificar el estilo de subtítulo del patrón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821113D3-300C-4F8A-8851-49C5510887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8311BDBC-428D-49FD-98B3-8E5EDC00D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15C00657-D8BB-4D53-8CF7-D8C407D56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1DA458-D45A-4354-9B8A-1D2113217ED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801692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81257BB-3EE8-4056-BE15-B86003BDC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AF389A6-2E50-4955-9491-A983B79BC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5BAC290-2B62-4E87-9893-713D8CB2E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F8F4-750D-43EF-A009-C9562073582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8356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B23A6090-F32C-42F6-B295-44FBB3145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6E94815-1F2E-4E6C-85B3-C124AA236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7DD9348-A3DE-4914-B276-835F3A133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D4948-8E2A-4CC5-95E8-596753B3C79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78197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E5D2763-9238-4430-800E-6E0695F83C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4C06755-B6C5-450C-9D73-A324C90A3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1D4D206-762A-44C6-B998-0547C0D87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D824-4483-4E87-BAD1-D89B65EDF39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081965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5ED9A5B-8480-4E43-8600-811136E16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719AE0D-6E4E-4732-B56A-0E9723D4C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8FA3DBAE-05F7-4041-BC46-27EAF3DD7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56C4D-0176-4AE4-BCC5-DBD6B9BDD2A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91712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29E9490-E10E-4926-B487-19C1CC2E5D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D083BCA-2DE1-46C3-85F0-EFABB7AB2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22503F6-DE31-419C-A4F9-9B63A8271F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36FC-AECA-405F-A147-7EB11A4404F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74497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E6A7E190-6A2C-45A2-8BC6-F99EDA334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6A62A447-5314-4AB8-99CC-C6494A473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B51B7046-9578-478E-B204-99E0F7078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33B9E-F8A3-49BA-8FB5-A81958BF79E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27582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0F35CB45-C0F8-4CEA-8CDE-961FF6FEA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77F6D37-D459-47CA-A287-96CF7BD31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4016442-C860-4250-9A48-C4AD34BF9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26F2-3A78-4EDD-B51C-8192613F46B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26039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2871FC50-F8DC-4B6F-AAD0-688748D35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F4BAA63F-9814-498B-BA3B-4BC0751F7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06415A13-24C0-4DF4-A50B-96F4F87D5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21932-5DC3-4AE2-968D-9D1F422E65D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383626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D010BD4E-C475-497C-A860-2CAB5918B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9082EBA-7831-47E1-AB5F-A58AA6E82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F38FE09-A296-4FB8-891E-50732E9873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77810-3E77-401C-8934-7A817FF40C9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66737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DF4990D3-471B-4B6A-ABA5-49DD976E0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623B354-9706-47AC-B3CA-80F5D032A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176B7D8-6DE7-4DD4-AA65-BD7E2A13A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C6D86-4FE2-42B3-A429-7F70C5810B8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03038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B8D0A4B-7237-4662-88DC-458D3FF1BEF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9EDFFE6A-A1B5-4FE9-891B-9098153AAB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F8E43527-16F8-4104-B038-FA0427281E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C7C68A27-6B82-4DAA-A22F-362AEFB843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9878" name="Freeform 6">
              <a:extLst>
                <a:ext uri="{FF2B5EF4-FFF2-40B4-BE49-F238E27FC236}">
                  <a16:creationId xmlns:a16="http://schemas.microsoft.com/office/drawing/2014/main" id="{82695597-827E-43CB-A6D8-2481CE6F3A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D26D1884-0255-45DE-9300-24C1459194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4290FED3-DD17-4993-B2E3-7B69862898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1F37384B-2209-4DF1-8933-B447A05652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5536A3D3-CEDF-40B9-AD64-5C053C756E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253D744C-CC66-417F-987C-2BF426C7D2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85723504-CC69-4B6C-92D0-60C2DD7DAB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80A3455C-2E4A-4402-9C1F-9DCCFC381B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E3859FDC-7B18-435F-9B26-37BB50B559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B3852F60-F15A-4043-B946-1DEC10E871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>
                <a:extLst>
                  <a:ext uri="{FF2B5EF4-FFF2-40B4-BE49-F238E27FC236}">
                    <a16:creationId xmlns:a16="http://schemas.microsoft.com/office/drawing/2014/main" id="{40709B34-C04F-46A5-AF73-1B63F2AD4B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6" name="Freeform 17">
                <a:extLst>
                  <a:ext uri="{FF2B5EF4-FFF2-40B4-BE49-F238E27FC236}">
                    <a16:creationId xmlns:a16="http://schemas.microsoft.com/office/drawing/2014/main" id="{237F074C-93CC-4466-ADA3-2CB53273F0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7" name="Freeform 18">
                <a:extLst>
                  <a:ext uri="{FF2B5EF4-FFF2-40B4-BE49-F238E27FC236}">
                    <a16:creationId xmlns:a16="http://schemas.microsoft.com/office/drawing/2014/main" id="{85E86DDF-3F43-4951-8A27-B6A16E33AFA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8" name="Freeform 19">
                <a:extLst>
                  <a:ext uri="{FF2B5EF4-FFF2-40B4-BE49-F238E27FC236}">
                    <a16:creationId xmlns:a16="http://schemas.microsoft.com/office/drawing/2014/main" id="{32365C71-3E4F-4C16-AEBF-8580817135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9" name="Freeform 20">
                <a:extLst>
                  <a:ext uri="{FF2B5EF4-FFF2-40B4-BE49-F238E27FC236}">
                    <a16:creationId xmlns:a16="http://schemas.microsoft.com/office/drawing/2014/main" id="{7B254A83-F7E4-497A-8C08-83608D0CA0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0" name="Freeform 21">
                <a:extLst>
                  <a:ext uri="{FF2B5EF4-FFF2-40B4-BE49-F238E27FC236}">
                    <a16:creationId xmlns:a16="http://schemas.microsoft.com/office/drawing/2014/main" id="{FFE2D755-9309-40C3-9BBB-D97BBD3333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1" name="Freeform 22">
                <a:extLst>
                  <a:ext uri="{FF2B5EF4-FFF2-40B4-BE49-F238E27FC236}">
                    <a16:creationId xmlns:a16="http://schemas.microsoft.com/office/drawing/2014/main" id="{23416B93-7B1C-4681-9A7F-6B5077F464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2" name="Freeform 23">
                <a:extLst>
                  <a:ext uri="{FF2B5EF4-FFF2-40B4-BE49-F238E27FC236}">
                    <a16:creationId xmlns:a16="http://schemas.microsoft.com/office/drawing/2014/main" id="{E08D85D4-B795-48D3-9500-4619D8117D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3" name="Freeform 24">
                <a:extLst>
                  <a:ext uri="{FF2B5EF4-FFF2-40B4-BE49-F238E27FC236}">
                    <a16:creationId xmlns:a16="http://schemas.microsoft.com/office/drawing/2014/main" id="{322BEF46-298A-427C-A625-D736BAD5D7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4" name="Freeform 25">
                <a:extLst>
                  <a:ext uri="{FF2B5EF4-FFF2-40B4-BE49-F238E27FC236}">
                    <a16:creationId xmlns:a16="http://schemas.microsoft.com/office/drawing/2014/main" id="{5E85F30A-BF58-401D-939C-D2988CE018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5" name="Freeform 26">
                <a:extLst>
                  <a:ext uri="{FF2B5EF4-FFF2-40B4-BE49-F238E27FC236}">
                    <a16:creationId xmlns:a16="http://schemas.microsoft.com/office/drawing/2014/main" id="{D44D7044-A41D-479F-B7FA-05AB39EC1D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6" name="Freeform 27">
                <a:extLst>
                  <a:ext uri="{FF2B5EF4-FFF2-40B4-BE49-F238E27FC236}">
                    <a16:creationId xmlns:a16="http://schemas.microsoft.com/office/drawing/2014/main" id="{959C5702-0221-4FD2-B73C-7C2C07A0A5C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7" name="Freeform 28">
                <a:extLst>
                  <a:ext uri="{FF2B5EF4-FFF2-40B4-BE49-F238E27FC236}">
                    <a16:creationId xmlns:a16="http://schemas.microsoft.com/office/drawing/2014/main" id="{78548AFA-E93B-4B58-8165-2846EEC104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8" name="Freeform 29">
                <a:extLst>
                  <a:ext uri="{FF2B5EF4-FFF2-40B4-BE49-F238E27FC236}">
                    <a16:creationId xmlns:a16="http://schemas.microsoft.com/office/drawing/2014/main" id="{F080C01B-9F8C-4DD0-A7B1-F9CB5D5E86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59" name="Freeform 30">
                <a:extLst>
                  <a:ext uri="{FF2B5EF4-FFF2-40B4-BE49-F238E27FC236}">
                    <a16:creationId xmlns:a16="http://schemas.microsoft.com/office/drawing/2014/main" id="{72DB88D0-6E16-4BD8-AFEB-6852AAD03D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0" name="Freeform 31">
                <a:extLst>
                  <a:ext uri="{FF2B5EF4-FFF2-40B4-BE49-F238E27FC236}">
                    <a16:creationId xmlns:a16="http://schemas.microsoft.com/office/drawing/2014/main" id="{4335F60F-8AF2-46A7-9203-9E23369FB5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1" name="Freeform 32">
                <a:extLst>
                  <a:ext uri="{FF2B5EF4-FFF2-40B4-BE49-F238E27FC236}">
                    <a16:creationId xmlns:a16="http://schemas.microsoft.com/office/drawing/2014/main" id="{9F4AE20A-C57D-4D04-9E9D-AD9A910FE3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2" name="Freeform 33">
                <a:extLst>
                  <a:ext uri="{FF2B5EF4-FFF2-40B4-BE49-F238E27FC236}">
                    <a16:creationId xmlns:a16="http://schemas.microsoft.com/office/drawing/2014/main" id="{7DF05BDE-3C15-4572-A4E9-91DE42D927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3" name="Freeform 34">
                <a:extLst>
                  <a:ext uri="{FF2B5EF4-FFF2-40B4-BE49-F238E27FC236}">
                    <a16:creationId xmlns:a16="http://schemas.microsoft.com/office/drawing/2014/main" id="{8C9E3EC9-1BA6-406C-A5C7-698EF8AE4A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4" name="Freeform 35">
                <a:extLst>
                  <a:ext uri="{FF2B5EF4-FFF2-40B4-BE49-F238E27FC236}">
                    <a16:creationId xmlns:a16="http://schemas.microsoft.com/office/drawing/2014/main" id="{06C8BB21-0533-4651-8BF6-BC26E6F932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5" name="Freeform 36">
                <a:extLst>
                  <a:ext uri="{FF2B5EF4-FFF2-40B4-BE49-F238E27FC236}">
                    <a16:creationId xmlns:a16="http://schemas.microsoft.com/office/drawing/2014/main" id="{BD08BDDA-63C4-4D16-B3A2-AF16E5FF49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6" name="Freeform 37">
                <a:extLst>
                  <a:ext uri="{FF2B5EF4-FFF2-40B4-BE49-F238E27FC236}">
                    <a16:creationId xmlns:a16="http://schemas.microsoft.com/office/drawing/2014/main" id="{00FEED52-7DE6-45AB-952E-7919374D37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7" name="Freeform 38">
                <a:extLst>
                  <a:ext uri="{FF2B5EF4-FFF2-40B4-BE49-F238E27FC236}">
                    <a16:creationId xmlns:a16="http://schemas.microsoft.com/office/drawing/2014/main" id="{9D9399DE-B0E9-44F4-8EF9-5CD83E4FD8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8" name="Freeform 39">
                <a:extLst>
                  <a:ext uri="{FF2B5EF4-FFF2-40B4-BE49-F238E27FC236}">
                    <a16:creationId xmlns:a16="http://schemas.microsoft.com/office/drawing/2014/main" id="{89E49845-2620-4F52-A620-51BF30298C3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69" name="Freeform 40">
                <a:extLst>
                  <a:ext uri="{FF2B5EF4-FFF2-40B4-BE49-F238E27FC236}">
                    <a16:creationId xmlns:a16="http://schemas.microsoft.com/office/drawing/2014/main" id="{26C29187-5DEF-4216-8044-C18D895BD9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79913" name="Rectangle 41">
            <a:extLst>
              <a:ext uri="{FF2B5EF4-FFF2-40B4-BE49-F238E27FC236}">
                <a16:creationId xmlns:a16="http://schemas.microsoft.com/office/drawing/2014/main" id="{432A2152-8EAE-495F-B544-47D31B31D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79914" name="Rectangle 42">
            <a:extLst>
              <a:ext uri="{FF2B5EF4-FFF2-40B4-BE49-F238E27FC236}">
                <a16:creationId xmlns:a16="http://schemas.microsoft.com/office/drawing/2014/main" id="{C5D496E3-1DB0-4114-9D65-9215B4E04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79915" name="Rectangle 43">
            <a:extLst>
              <a:ext uri="{FF2B5EF4-FFF2-40B4-BE49-F238E27FC236}">
                <a16:creationId xmlns:a16="http://schemas.microsoft.com/office/drawing/2014/main" id="{E8481FA0-FACB-4719-B8DA-CF50727712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9916" name="Rectangle 44">
            <a:extLst>
              <a:ext uri="{FF2B5EF4-FFF2-40B4-BE49-F238E27FC236}">
                <a16:creationId xmlns:a16="http://schemas.microsoft.com/office/drawing/2014/main" id="{4BEEEA1E-104A-4E85-9550-B7FF1C3F85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9917" name="Rectangle 45">
            <a:extLst>
              <a:ext uri="{FF2B5EF4-FFF2-40B4-BE49-F238E27FC236}">
                <a16:creationId xmlns:a16="http://schemas.microsoft.com/office/drawing/2014/main" id="{463B66DB-A715-47E2-9D70-2E903CDFA1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FE4FF1E-78B7-4DA0-91C5-521F08A22B6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9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9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9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9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9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3" grpId="0"/>
      <p:bldP spid="799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9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91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9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91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9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91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9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91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9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9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pgroupjuridico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s.transparencycdn.org/images/2016_GCRSport_E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507D1-D480-4B85-ABFF-BFA03906C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3006" y="1396054"/>
            <a:ext cx="6253737" cy="1202501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10000"/>
                  </a:schemeClr>
                </a:solidFill>
              </a:rPr>
              <a:t>CODIGO DE BUEN GOBIERNO</a:t>
            </a:r>
            <a:br>
              <a:rPr lang="es-ES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ES" dirty="0">
                <a:solidFill>
                  <a:schemeClr val="tx2">
                    <a:lumMod val="10000"/>
                  </a:schemeClr>
                </a:solidFill>
              </a:rPr>
              <a:t>EN EL DEPORTE</a:t>
            </a:r>
            <a:br>
              <a:rPr lang="es-ES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s-ES" sz="3200" dirty="0">
                <a:solidFill>
                  <a:schemeClr val="tx2">
                    <a:lumMod val="10000"/>
                  </a:schemeClr>
                </a:solidFill>
              </a:rPr>
              <a:t>Huatulco 14-12-21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3E292F-A51C-45EB-85D0-F31D30D22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760" y="4259444"/>
            <a:ext cx="5328592" cy="681724"/>
          </a:xfrm>
        </p:spPr>
        <p:txBody>
          <a:bodyPr/>
          <a:lstStyle/>
          <a:p>
            <a:pPr algn="l"/>
            <a:r>
              <a:rPr lang="es-ES" sz="2800" dirty="0">
                <a:solidFill>
                  <a:srgbClr val="7030A0"/>
                </a:solidFill>
              </a:rPr>
              <a:t>Juan Carlos Soto del Castillo</a:t>
            </a:r>
          </a:p>
          <a:p>
            <a:pPr algn="l"/>
            <a:r>
              <a:rPr lang="es-ES" sz="2800" dirty="0">
                <a:solidFill>
                  <a:srgbClr val="7030A0"/>
                </a:solidFill>
              </a:rPr>
              <a:t>Abogado especialista </a:t>
            </a:r>
          </a:p>
          <a:p>
            <a:pPr algn="l"/>
            <a:r>
              <a:rPr lang="es-ES" sz="2800" dirty="0">
                <a:solidFill>
                  <a:srgbClr val="7030A0"/>
                </a:solidFill>
              </a:rPr>
              <a:t>derecho deportivo</a:t>
            </a:r>
          </a:p>
          <a:p>
            <a:pPr algn="l"/>
            <a:r>
              <a:rPr lang="es-ES" sz="2800" dirty="0" err="1">
                <a:solidFill>
                  <a:srgbClr val="7030A0"/>
                </a:solidFill>
              </a:rPr>
              <a:t>SPgroup</a:t>
            </a:r>
            <a:endParaRPr lang="es-ES" sz="2800" dirty="0">
              <a:solidFill>
                <a:srgbClr val="7030A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8155CA6-37C4-4E5C-A2A9-873D1268B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332" y="5517232"/>
            <a:ext cx="136815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ONADE | Pleno SINADE">
            <a:extLst>
              <a:ext uri="{FF2B5EF4-FFF2-40B4-BE49-F238E27FC236}">
                <a16:creationId xmlns:a16="http://schemas.microsoft.com/office/drawing/2014/main" id="{EC6E81A7-B928-44EC-A738-EB560106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19284"/>
            <a:ext cx="2881624" cy="113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ADE - Wikipedia">
            <a:extLst>
              <a:ext uri="{FF2B5EF4-FFF2-40B4-BE49-F238E27FC236}">
                <a16:creationId xmlns:a16="http://schemas.microsoft.com/office/drawing/2014/main" id="{61C3D336-F317-4BEA-A710-F17DDCE58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47276"/>
            <a:ext cx="2016224" cy="120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629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31DCD-3496-4A4C-8D19-700A1CF5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b="1" i="0" u="none" strike="noStrike" baseline="0" dirty="0">
                <a:latin typeface="Arial" panose="020B0604020202020204" pitchFamily="34" charset="0"/>
              </a:rPr>
              <a:t>CÓDIGO DE CONDUCTA PARA LA EJEMPLARIDAD Y LA TRANSPARENCIA EN LA GESTIÓN DEL DEPORTE DEL CSD</a:t>
            </a:r>
            <a:br>
              <a:rPr lang="es-ES" sz="2000" b="1" i="0" u="none" strike="noStrike" baseline="0" dirty="0">
                <a:latin typeface="Arial" panose="020B0604020202020204" pitchFamily="34" charset="0"/>
              </a:rPr>
            </a:br>
            <a:endParaRPr lang="es-ES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7AF60B-F53C-4B81-B605-D5DE9B59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marL="0" indent="0" algn="ctr">
              <a:buNone/>
            </a:pPr>
            <a:r>
              <a:rPr lang="es-ES" sz="1800" dirty="0"/>
              <a:t>SIETE PILARES ÉTICOS</a:t>
            </a:r>
          </a:p>
          <a:p>
            <a:pPr algn="l"/>
            <a:endParaRPr lang="es-E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Generar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CONFIANZA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 entre las instituciones del sector</a:t>
            </a:r>
          </a:p>
          <a:p>
            <a:pPr algn="l"/>
            <a:endParaRPr lang="es-E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s-ES" sz="1800" b="0" i="0" u="none" strike="noStrike" baseline="0" dirty="0">
                <a:latin typeface="Arial" panose="020B0604020202020204" pitchFamily="34" charset="0"/>
              </a:rPr>
              <a:t> Actuar con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INTEGRIDAD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endParaRPr lang="es-E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s-ES" sz="1800" b="0" i="0" u="none" strike="noStrike" baseline="0" dirty="0">
                <a:latin typeface="Arial" panose="020B0604020202020204" pitchFamily="34" charset="0"/>
              </a:rPr>
              <a:t>Practicar el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DIÁLOGO </a:t>
            </a:r>
          </a:p>
          <a:p>
            <a:pPr marL="0" indent="0">
              <a:buNone/>
            </a:pPr>
            <a:endParaRPr lang="es-E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s-ES" sz="1800" b="0" i="0" u="none" strike="noStrike" baseline="0" dirty="0">
                <a:latin typeface="Arial" panose="020B0604020202020204" pitchFamily="34" charset="0"/>
              </a:rPr>
              <a:t>Resolver de forma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AMISTOSA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 los conflictos y las discrepancias </a:t>
            </a:r>
          </a:p>
          <a:p>
            <a:endParaRPr lang="es-ES" sz="1800" dirty="0">
              <a:latin typeface="Arial" panose="020B0604020202020204" pitchFamily="34" charset="0"/>
            </a:endParaRPr>
          </a:p>
          <a:p>
            <a:r>
              <a:rPr lang="es-ES" sz="1800" b="0" i="0" u="none" strike="noStrike" baseline="0" dirty="0">
                <a:latin typeface="Arial" panose="020B0604020202020204" pitchFamily="34" charset="0"/>
              </a:rPr>
              <a:t>Ejercer el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RESPETO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 mutuo y la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MESURA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 en las declaraciones públicas </a:t>
            </a:r>
          </a:p>
          <a:p>
            <a:endParaRPr lang="es-ES" sz="1800" dirty="0">
              <a:latin typeface="Arial" panose="020B0604020202020204" pitchFamily="34" charset="0"/>
            </a:endParaRPr>
          </a:p>
          <a:p>
            <a:r>
              <a:rPr lang="es-ES" sz="1800" b="0" i="0" u="none" strike="noStrike" baseline="0" dirty="0">
                <a:latin typeface="Arial" panose="020B0604020202020204" pitchFamily="34" charset="0"/>
              </a:rPr>
              <a:t>Practicar la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TRANSPARENCIA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 y el fomento de la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ÉTICA</a:t>
            </a:r>
          </a:p>
          <a:p>
            <a:endParaRPr lang="es-E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s-ES" sz="1800" b="0" i="0" u="none" strike="noStrike" baseline="0" dirty="0">
                <a:latin typeface="Arial" panose="020B0604020202020204" pitchFamily="34" charset="0"/>
              </a:rPr>
              <a:t>Cobrar conciencia de la </a:t>
            </a:r>
            <a:r>
              <a:rPr lang="es-ES" sz="1800" b="1" i="0" u="sng" strike="noStrike" baseline="0" dirty="0">
                <a:latin typeface="Arial" panose="020B0604020202020204" pitchFamily="34" charset="0"/>
              </a:rPr>
              <a:t>EJEMPLARIDAD</a:t>
            </a:r>
            <a:r>
              <a:rPr lang="es-ES" sz="1800" b="0" i="0" u="none" strike="noStrike" baseline="0" dirty="0">
                <a:latin typeface="Arial" panose="020B0604020202020204" pitchFamily="34" charset="0"/>
              </a:rPr>
              <a:t> de directivos y gestores,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61829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46D39-F9B4-42FF-B7B7-05F86B24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AFLUENTES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E5CF93-BDF0-416E-803F-7A7BF3ECF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 marL="0" indent="0" algn="just">
              <a:buNone/>
            </a:pPr>
            <a:endParaRPr lang="es-ES" sz="1800" b="0" i="0" u="none" strike="noStrike" baseline="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la prevención de riesgos laborales</a:t>
            </a: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La protección de datos</a:t>
            </a:r>
            <a:endParaRPr lang="es-ES" sz="240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el blanqueo de capitales o el abuso de mercado, el mercado de valores, </a:t>
            </a:r>
            <a:r>
              <a:rPr lang="es-ES" sz="2400" b="0" i="0" u="none" strike="noStrike" baseline="0" dirty="0" err="1">
                <a:latin typeface="font00000000252470f4"/>
              </a:rPr>
              <a:t>etc</a:t>
            </a:r>
            <a:r>
              <a:rPr lang="es-ES" sz="2400" b="0" i="0" u="none" strike="noStrike" baseline="0" dirty="0">
                <a:latin typeface="font00000000252470f4"/>
              </a:rPr>
              <a:t> </a:t>
            </a:r>
            <a:endParaRPr lang="es-ES" sz="240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 el gobierno corporativo</a:t>
            </a: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la responsabilidad social corporativa </a:t>
            </a: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la certificación de estándares de calidad (normas ISO, UNE, DIN, </a:t>
            </a:r>
            <a:r>
              <a:rPr lang="es-ES" sz="2400" b="0" i="0" u="none" strike="noStrike" baseline="0" dirty="0" err="1">
                <a:latin typeface="font00000000252470f4"/>
              </a:rPr>
              <a:t>etc</a:t>
            </a:r>
            <a:r>
              <a:rPr lang="es-ES" sz="2400" b="0" i="0" u="none" strike="noStrike" baseline="0" dirty="0">
                <a:latin typeface="font00000000252470f4"/>
              </a:rPr>
              <a:t>) </a:t>
            </a: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los códigos éticos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815234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6958A1-1CC0-4749-9347-AC78023AD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82245"/>
          </a:xfrm>
        </p:spPr>
        <p:txBody>
          <a:bodyPr/>
          <a:lstStyle/>
          <a:p>
            <a:pPr algn="just"/>
            <a:r>
              <a:rPr lang="es-ES" sz="2000" b="1" i="0" u="sng" strike="noStrike" baseline="0" dirty="0">
                <a:latin typeface="font00000000252470f4"/>
              </a:rPr>
              <a:t>Circular de la Fiscalía General 1/2016</a:t>
            </a:r>
            <a:r>
              <a:rPr lang="es-ES" sz="2000" b="0" i="0" u="none" strike="noStrike" baseline="0" dirty="0">
                <a:latin typeface="font00000000252470f4"/>
              </a:rPr>
              <a:t>, de 22 de enero, sobre la responsabilidad penal de las personas jurídicas conforme a la reforma del Código Penal efectuada por Ley Orgánica 1/2015 se establece en su apartado 19a que los programas de cumplimiento deben cumplir </a:t>
            </a:r>
            <a:r>
              <a:rPr lang="es-ES" sz="2000" b="1" i="0" u="sng" strike="noStrike" baseline="0" dirty="0">
                <a:latin typeface="font00000000252470f4"/>
              </a:rPr>
              <a:t>dos requisitos:</a:t>
            </a:r>
          </a:p>
          <a:p>
            <a:pPr marL="0" indent="0" algn="just">
              <a:buNone/>
            </a:pPr>
            <a:endParaRPr lang="es-ES" sz="2000" dirty="0">
              <a:latin typeface="font00000000252470f4"/>
            </a:endParaRPr>
          </a:p>
          <a:p>
            <a:pPr marL="0" indent="0" algn="just">
              <a:buNone/>
            </a:pPr>
            <a:r>
              <a:rPr lang="es-ES" sz="2000" dirty="0">
                <a:latin typeface="font00000000252470f4"/>
              </a:rPr>
              <a:t>	-</a:t>
            </a:r>
            <a:r>
              <a:rPr lang="es-ES" sz="2000" b="1" u="sng" dirty="0">
                <a:latin typeface="font00000000252470f4"/>
              </a:rPr>
              <a:t>N</a:t>
            </a:r>
            <a:r>
              <a:rPr lang="es-ES" sz="2000" b="1" i="0" u="sng" strike="noStrike" baseline="0" dirty="0">
                <a:latin typeface="font00000000252470f4"/>
              </a:rPr>
              <a:t>o deben ser «cosméticos</a:t>
            </a:r>
            <a:r>
              <a:rPr lang="es-ES" sz="2000" b="0" i="0" u="none" strike="noStrike" baseline="0" dirty="0">
                <a:latin typeface="font00000000252470f4"/>
              </a:rPr>
              <a:t>, o dicho con los términos de </a:t>
            </a:r>
            <a:r>
              <a:rPr lang="es-ES" sz="2000" b="0" i="0" u="none" strike="noStrike" baseline="0" dirty="0" err="1">
                <a:latin typeface="font00000000252470f4"/>
              </a:rPr>
              <a:t>dichar</a:t>
            </a:r>
            <a:r>
              <a:rPr lang="es-ES" sz="2000" b="0" i="0" u="none" strike="noStrike" baseline="0" dirty="0">
                <a:latin typeface="font00000000252470f4"/>
              </a:rPr>
              <a:t> circular,</a:t>
            </a:r>
          </a:p>
          <a:p>
            <a:pPr algn="just"/>
            <a:r>
              <a:rPr lang="es-ES" sz="2000" b="0" i="1" u="none" strike="noStrike" baseline="0" dirty="0">
                <a:latin typeface="font00000000252470f4"/>
              </a:rPr>
              <a:t>«19a.1. La regulación de los modelos de organización y gestión debe interpretarse de manera que el régimen de responsabilidad penal de la persona jurídica no quede vacío de contenido y sea de imposible apreciación en la práctica»</a:t>
            </a:r>
          </a:p>
          <a:p>
            <a:pPr marL="0" indent="0" algn="just">
              <a:buNone/>
            </a:pPr>
            <a:endParaRPr lang="es-ES" sz="2000" i="1" dirty="0">
              <a:latin typeface="font00000000252470f4"/>
            </a:endParaRPr>
          </a:p>
          <a:p>
            <a:pPr algn="just"/>
            <a:r>
              <a:rPr lang="es-ES" sz="2000" b="0" i="1" u="none" strike="noStrike" baseline="0" dirty="0">
                <a:latin typeface="font00000000252470f4"/>
              </a:rPr>
              <a:t>	-</a:t>
            </a:r>
            <a:r>
              <a:rPr lang="es-ES" sz="2000" b="0" i="0" u="none" strike="noStrike" baseline="0" dirty="0">
                <a:latin typeface="font00000000252470f4"/>
              </a:rPr>
              <a:t>enfatiza que </a:t>
            </a:r>
            <a:r>
              <a:rPr lang="es-ES" sz="2000" b="1" i="0" u="sng" strike="noStrike" baseline="0" dirty="0">
                <a:latin typeface="font00000000252470f4"/>
              </a:rPr>
              <a:t>la cultura ética </a:t>
            </a:r>
            <a:r>
              <a:rPr lang="es-ES" sz="2000" b="0" i="0" u="none" strike="noStrike" baseline="0" dirty="0">
                <a:latin typeface="font00000000252470f4"/>
              </a:rPr>
              <a:t>en un sentido activo desempeña un papel crucial en los programas de cumplimiento no solo porque servirán para evitar una eventual sanción de la empresa sino porque, </a:t>
            </a:r>
          </a:p>
          <a:p>
            <a:pPr marL="0" indent="0" algn="l">
              <a:buNone/>
            </a:pPr>
            <a:endParaRPr lang="es-ES" sz="1800" i="1" dirty="0">
              <a:latin typeface="font00000000252470f4"/>
            </a:endParaRPr>
          </a:p>
          <a:p>
            <a:pPr marL="0" indent="0" algn="l">
              <a:buNone/>
            </a:pPr>
            <a:r>
              <a:rPr lang="es-ES" sz="1800" i="1" dirty="0">
                <a:latin typeface="font00000000252470f4"/>
              </a:rPr>
              <a:t>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0073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235995-F95F-44CE-AF57-3A07E172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6261"/>
          </a:xfrm>
        </p:spPr>
        <p:txBody>
          <a:bodyPr/>
          <a:lstStyle/>
          <a:p>
            <a:pPr algn="just"/>
            <a:r>
              <a:rPr lang="es-ES" sz="2400" b="0" i="0" u="none" strike="noStrike" baseline="0" dirty="0">
                <a:latin typeface="font00000000252470f4"/>
              </a:rPr>
              <a:t>permite «promover una verdadera </a:t>
            </a:r>
            <a:r>
              <a:rPr lang="es-ES" sz="2400" b="1" i="0" u="sng" strike="noStrike" baseline="0" dirty="0">
                <a:latin typeface="font00000000252470f4"/>
              </a:rPr>
              <a:t>cultura ética corporativa</a:t>
            </a:r>
            <a:r>
              <a:rPr lang="es-ES" sz="2400" b="0" i="0" u="none" strike="noStrike" baseline="0" dirty="0">
                <a:latin typeface="font00000000252470f4"/>
              </a:rPr>
              <a:t>»</a:t>
            </a:r>
          </a:p>
          <a:p>
            <a:pPr algn="just"/>
            <a:endParaRPr lang="es-ES" sz="240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debe plasmarse en que sea el </a:t>
            </a:r>
            <a:r>
              <a:rPr lang="es-ES" sz="2400" b="1" i="0" u="sng" strike="noStrike" baseline="0" dirty="0">
                <a:latin typeface="font00000000252470f4"/>
              </a:rPr>
              <a:t>elemento relevante </a:t>
            </a:r>
            <a:r>
              <a:rPr lang="es-ES" sz="2400" b="0" i="0" u="none" strike="noStrike" baseline="0" dirty="0">
                <a:latin typeface="font00000000252470f4"/>
              </a:rPr>
              <a:t>«en la toma de decisiones de los dirigentes y empleados”</a:t>
            </a:r>
          </a:p>
          <a:p>
            <a:pPr marL="0" indent="0" algn="just">
              <a:buNone/>
            </a:pPr>
            <a:endParaRPr lang="es-ES" sz="2400" b="0" i="0" u="none" strike="noStrike" baseline="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concluye en este apartado 19a.2 que la cultura ética «constituye una verdadera </a:t>
            </a:r>
            <a:r>
              <a:rPr lang="es-ES" sz="2400" b="1" i="0" u="sng" strike="noStrike" baseline="0" dirty="0">
                <a:latin typeface="font00000000252470f4"/>
              </a:rPr>
              <a:t>expresión de su cultura de cumplimiento»</a:t>
            </a:r>
          </a:p>
          <a:p>
            <a:pPr algn="just"/>
            <a:endParaRPr lang="es-ES" sz="240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los </a:t>
            </a:r>
            <a:r>
              <a:rPr lang="es-ES" sz="2400" b="1" i="0" u="sng" strike="noStrike" baseline="0" dirty="0">
                <a:latin typeface="font00000000252470f4"/>
              </a:rPr>
              <a:t>fiscales a</a:t>
            </a:r>
            <a:r>
              <a:rPr lang="es-ES" sz="2400" b="0" i="0" u="none" strike="noStrike" baseline="0" dirty="0">
                <a:latin typeface="font00000000252470f4"/>
              </a:rPr>
              <a:t> la hora de fijar la responsabilidad de las personas jurídicas sobre la base de la eficacia de sus programas de cumplimiento «analizarán si los programas de prevención establecidos expresan un </a:t>
            </a:r>
            <a:r>
              <a:rPr lang="es-ES" sz="2400" b="1" i="0" u="sng" strike="noStrike" baseline="0" dirty="0">
                <a:latin typeface="font00000000252470f4"/>
              </a:rPr>
              <a:t>compromiso corporativo </a:t>
            </a:r>
            <a:r>
              <a:rPr lang="es-ES" sz="2400" b="0" i="0" u="none" strike="noStrike" baseline="0" dirty="0">
                <a:latin typeface="font00000000252470f4"/>
              </a:rPr>
              <a:t>que realmente </a:t>
            </a:r>
            <a:r>
              <a:rPr lang="es-ES" sz="2400" b="1" i="0" u="sng" strike="noStrike" baseline="0" dirty="0">
                <a:latin typeface="font00000000252470f4"/>
              </a:rPr>
              <a:t>disuada de conductas criminales</a:t>
            </a:r>
            <a:endParaRPr lang="es-ES" sz="2400" b="1" u="sng" dirty="0"/>
          </a:p>
        </p:txBody>
      </p:sp>
    </p:spTree>
    <p:extLst>
      <p:ext uri="{BB962C8B-B14F-4D97-AF65-F5344CB8AC3E}">
        <p14:creationId xmlns:p14="http://schemas.microsoft.com/office/powerpoint/2010/main" val="1536396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E6107-84E7-4BC0-8AD9-939B04DB5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93986"/>
          </a:xfrm>
        </p:spPr>
        <p:txBody>
          <a:bodyPr/>
          <a:lstStyle/>
          <a:p>
            <a:r>
              <a:rPr lang="es-ES" dirty="0"/>
              <a:t>Otros factores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ACC6A-ACBF-4787-BFA2-47F87DAF6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font00000000252470f4"/>
              </a:rPr>
              <a:t>Las exigencias derivadas de la sociedad y de los distintos </a:t>
            </a:r>
            <a:r>
              <a:rPr lang="es-ES" sz="2000" b="0" i="1" u="none" strike="noStrike" baseline="0" dirty="0" err="1">
                <a:latin typeface="font00000000252470f4"/>
              </a:rPr>
              <a:t>stakeholders</a:t>
            </a:r>
            <a:r>
              <a:rPr lang="es-ES" sz="2000" b="0" i="1" u="none" strike="noStrike" baseline="0" dirty="0">
                <a:latin typeface="font00000000252470f4"/>
              </a:rPr>
              <a:t> </a:t>
            </a:r>
            <a:r>
              <a:rPr lang="es-ES" sz="2000" b="0" i="0" u="none" strike="noStrike" baseline="0" dirty="0">
                <a:latin typeface="font00000000252470f4"/>
              </a:rPr>
              <a:t>también han tenido una influencia notable en esa paulatina adopción de </a:t>
            </a:r>
            <a:r>
              <a:rPr lang="es-ES" sz="2000" b="1" i="0" u="sng" strike="noStrike" baseline="0" dirty="0">
                <a:latin typeface="font00000000252470f4"/>
              </a:rPr>
              <a:t>compromisos éticos</a:t>
            </a:r>
            <a:endParaRPr lang="es-ES" sz="2000" b="1" u="sng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Las reclamaciones sobre:</a:t>
            </a:r>
          </a:p>
          <a:p>
            <a:pPr algn="just"/>
            <a:endParaRPr lang="es-ES" sz="2000" b="0" i="0" u="none" strike="noStrike" baseline="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protección del medio ambiente</a:t>
            </a:r>
          </a:p>
          <a:p>
            <a:pPr algn="just"/>
            <a:endParaRPr lang="es-ES" sz="2000" b="0" i="0" u="none" strike="noStrike" baseline="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la prohibición de contratar a niños</a:t>
            </a:r>
          </a:p>
          <a:p>
            <a:pPr algn="just"/>
            <a:endParaRPr lang="es-ES" sz="2000" b="0" i="0" u="none" strike="noStrike" baseline="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la salud de los consumidores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la prevención de la corrupción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font00000000252470f4"/>
            </a:endParaRPr>
          </a:p>
          <a:p>
            <a:pPr marL="0" indent="0" algn="just">
              <a:buNone/>
            </a:pPr>
            <a:r>
              <a:rPr lang="es-ES" sz="2000" b="0" i="0" u="none" strike="noStrike" baseline="0" dirty="0">
                <a:latin typeface="font00000000252470f4"/>
              </a:rPr>
              <a:t>	han provocado que las empresas incluyeran nuevos fines societarios además de la obtención de beneficios</a:t>
            </a:r>
          </a:p>
          <a:p>
            <a:pPr algn="just"/>
            <a:endParaRPr lang="es-ES" sz="1800" dirty="0">
              <a:latin typeface="font00000000252470f4"/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9338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44BB7-2104-4A74-9C83-891A0078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CODIGOS ETICOS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0A0B11-8F3B-40F3-A4BC-D165166FC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b="0" i="0" u="none" strike="noStrike" baseline="0" dirty="0">
                <a:latin typeface="font00000000252470f4"/>
              </a:rPr>
              <a:t>el factor dominante en la reflexión sobre la incardinación de la ética en las empresas ha sido la incorporación de </a:t>
            </a:r>
            <a:r>
              <a:rPr lang="es-ES" sz="2000" b="1" i="0" u="sng" strike="noStrike" baseline="0" dirty="0">
                <a:latin typeface="font00000000252470f4"/>
              </a:rPr>
              <a:t>códigos éticos</a:t>
            </a:r>
          </a:p>
          <a:p>
            <a:pPr algn="just"/>
            <a:endParaRPr lang="es-ES" sz="200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En su inicial configuración histórica estos códigos se distinguían por carecer de normatividad </a:t>
            </a:r>
            <a:r>
              <a:rPr lang="es-ES" sz="2000" b="0" i="1" u="none" strike="noStrike" baseline="0" dirty="0">
                <a:latin typeface="font00000000252470f4"/>
              </a:rPr>
              <a:t>strictu sensu que </a:t>
            </a:r>
            <a:r>
              <a:rPr lang="es-ES" sz="2000" b="0" i="0" u="none" strike="noStrike" baseline="0" dirty="0">
                <a:latin typeface="font00000000252470f4"/>
              </a:rPr>
              <a:t>sí se predicaba, obviamente, de los códigos penales y sus normas relativas a los eventuales delitos que trataban de prevenirse en las entidades</a:t>
            </a:r>
          </a:p>
          <a:p>
            <a:pPr algn="just"/>
            <a:endParaRPr lang="es-ES" sz="200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los códigos éticos son usualmente calificados como </a:t>
            </a:r>
            <a:r>
              <a:rPr lang="es-ES" sz="2000" b="1" i="1" u="sng" strike="noStrike" baseline="0" dirty="0" err="1">
                <a:latin typeface="font00000000252470f4"/>
              </a:rPr>
              <a:t>soft</a:t>
            </a:r>
            <a:r>
              <a:rPr lang="es-ES" sz="2000" b="1" i="1" u="sng" strike="noStrike" baseline="0" dirty="0">
                <a:latin typeface="font00000000252470f4"/>
              </a:rPr>
              <a:t> </a:t>
            </a:r>
            <a:r>
              <a:rPr lang="es-ES" sz="2000" b="1" i="1" u="sng" strike="noStrike" baseline="0" dirty="0" err="1">
                <a:latin typeface="font00000000252470f4"/>
              </a:rPr>
              <a:t>law</a:t>
            </a:r>
            <a:r>
              <a:rPr lang="es-ES" sz="2000" b="1" i="1" u="sng" dirty="0">
                <a:latin typeface="font00000000252470f4"/>
              </a:rPr>
              <a:t>:</a:t>
            </a:r>
            <a:r>
              <a:rPr lang="es-ES" sz="2000" b="0" i="0" u="none" strike="noStrike" baseline="0" dirty="0">
                <a:latin typeface="font00000000252470f4"/>
              </a:rPr>
              <a:t> conjunto de reglas y principios que la corporación asume voluntariamente, como algo </a:t>
            </a:r>
            <a:r>
              <a:rPr lang="es-ES" sz="2000" b="1" i="0" u="sng" strike="noStrike" baseline="0" dirty="0">
                <a:latin typeface="font00000000252470f4"/>
              </a:rPr>
              <a:t>distinto de las reglas que impone el Derecho </a:t>
            </a:r>
          </a:p>
        </p:txBody>
      </p:sp>
    </p:spTree>
    <p:extLst>
      <p:ext uri="{BB962C8B-B14F-4D97-AF65-F5344CB8AC3E}">
        <p14:creationId xmlns:p14="http://schemas.microsoft.com/office/powerpoint/2010/main" val="236487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878FC0-EBCD-4F4F-8BA3-2B9437F63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6221"/>
          </a:xfrm>
        </p:spPr>
        <p:txBody>
          <a:bodyPr/>
          <a:lstStyle/>
          <a:p>
            <a:pPr algn="just"/>
            <a:r>
              <a:rPr lang="es-ES" sz="2400" b="0" i="0" u="none" strike="noStrike" baseline="0" dirty="0">
                <a:latin typeface="font00000000252470f4"/>
              </a:rPr>
              <a:t>el contenido de tales reglas y principios no siempre han recibido una misma denominación y en ocasiones se han utilizado distintas expresiones para caracterizarlos como</a:t>
            </a:r>
          </a:p>
          <a:p>
            <a:pPr algn="just"/>
            <a:endParaRPr lang="es-ES" sz="2400" b="0" i="0" u="none" strike="noStrike" baseline="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 códigos de conducta </a:t>
            </a:r>
          </a:p>
          <a:p>
            <a:pPr algn="just"/>
            <a:endParaRPr lang="es-ES" sz="2400" b="0" i="0" u="none" strike="noStrike" baseline="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 deontológicos </a:t>
            </a:r>
          </a:p>
          <a:p>
            <a:pPr algn="just"/>
            <a:endParaRPr lang="es-ES" sz="2400" b="0" i="0" u="none" strike="noStrike" baseline="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 de buen gobierno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06331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26147-8FB7-46AD-81D7-57D46E6F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65994"/>
          </a:xfrm>
        </p:spPr>
        <p:txBody>
          <a:bodyPr/>
          <a:lstStyle/>
          <a:p>
            <a:r>
              <a:rPr lang="es-ES" sz="1800" b="0" i="0" u="none" strike="noStrike" baseline="0" dirty="0">
                <a:latin typeface="font00000000252470f4"/>
              </a:rPr>
              <a:t>LA APORTACIÓN DE LOS </a:t>
            </a:r>
            <a:r>
              <a:rPr lang="es-ES" sz="1800" b="0" i="1" u="none" strike="noStrike" baseline="0" dirty="0">
                <a:latin typeface="font00000000252470f4"/>
              </a:rPr>
              <a:t>NUDGES </a:t>
            </a:r>
            <a:r>
              <a:rPr lang="es-ES" sz="1800" b="0" i="0" u="none" strike="noStrike" baseline="0" dirty="0">
                <a:latin typeface="font00000000252470f4"/>
              </a:rPr>
              <a:t>A LA CULTURA ÉTICA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45D3C-FBE0-4DA7-9E0D-CB7B79363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font00000000252470f4"/>
              </a:rPr>
              <a:t>el </a:t>
            </a:r>
            <a:r>
              <a:rPr lang="es-ES" sz="2000" b="0" i="1" u="none" strike="noStrike" baseline="0" dirty="0" err="1">
                <a:latin typeface="font00000000252470f4"/>
              </a:rPr>
              <a:t>Behavioral</a:t>
            </a:r>
            <a:r>
              <a:rPr lang="es-ES" sz="2000" b="0" i="1" u="none" strike="noStrike" baseline="0" dirty="0">
                <a:latin typeface="font00000000252470f4"/>
              </a:rPr>
              <a:t> </a:t>
            </a:r>
            <a:r>
              <a:rPr lang="es-ES" sz="2000" b="0" i="1" u="none" strike="noStrike" baseline="0" dirty="0" err="1">
                <a:latin typeface="font00000000252470f4"/>
              </a:rPr>
              <a:t>Economics</a:t>
            </a:r>
            <a:r>
              <a:rPr lang="es-ES" sz="2000" b="0" i="1" u="none" strike="noStrike" baseline="0" dirty="0">
                <a:latin typeface="font00000000252470f4"/>
              </a:rPr>
              <a:t> </a:t>
            </a:r>
            <a:r>
              <a:rPr lang="es-ES" sz="2000" b="0" i="0" u="none" strike="noStrike" baseline="0" dirty="0">
                <a:latin typeface="font00000000252470f4"/>
              </a:rPr>
              <a:t>examina la psicología detrás de la toma de decisiones bajo la asunción de que </a:t>
            </a:r>
            <a:r>
              <a:rPr lang="es-ES" sz="2000" b="1" i="0" u="sng" strike="noStrike" baseline="0" dirty="0">
                <a:latin typeface="font00000000252470f4"/>
              </a:rPr>
              <a:t>los individuos no son perfectamente racionales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un </a:t>
            </a:r>
            <a:r>
              <a:rPr lang="es-ES" sz="2000" b="0" i="0" u="none" strike="noStrike" baseline="0" dirty="0" err="1">
                <a:latin typeface="font00000000252470f4"/>
              </a:rPr>
              <a:t>nudge</a:t>
            </a:r>
            <a:r>
              <a:rPr lang="es-ES" sz="2000" b="0" i="0" u="none" strike="noStrike" baseline="0" dirty="0">
                <a:latin typeface="font00000000252470f4"/>
              </a:rPr>
              <a:t> es «un </a:t>
            </a:r>
            <a:r>
              <a:rPr lang="es-ES" sz="2000" b="1" i="0" u="sng" strike="noStrike" baseline="0" dirty="0">
                <a:latin typeface="font00000000252470f4"/>
              </a:rPr>
              <a:t>empujoncito muy inteligente </a:t>
            </a:r>
            <a:r>
              <a:rPr lang="es-ES" sz="2000" b="0" i="0" u="none" strike="noStrike" baseline="0" dirty="0">
                <a:latin typeface="font00000000252470f4"/>
              </a:rPr>
              <a:t>con el objetivo de sembrar, orientar, motivar, reforzar, sugerir, incitar la conducta de los ciudadanos y propiciar que avancen en la dirección conveniente»</a:t>
            </a:r>
          </a:p>
          <a:p>
            <a:pPr algn="just"/>
            <a:endParaRPr lang="es-ES" sz="200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La teoría de los </a:t>
            </a:r>
            <a:r>
              <a:rPr lang="es-ES" sz="2000" b="0" i="1" u="none" strike="noStrike" baseline="0" dirty="0" err="1">
                <a:latin typeface="font00000000252470f4"/>
              </a:rPr>
              <a:t>nudges</a:t>
            </a:r>
            <a:r>
              <a:rPr lang="es-ES" sz="2000" b="0" i="1" u="none" strike="noStrike" baseline="0" dirty="0">
                <a:latin typeface="font00000000252470f4"/>
              </a:rPr>
              <a:t> </a:t>
            </a:r>
            <a:r>
              <a:rPr lang="es-ES" sz="2000" b="0" i="0" u="none" strike="noStrike" baseline="0" dirty="0">
                <a:latin typeface="font00000000252470f4"/>
              </a:rPr>
              <a:t>sugiere que el comportamiento del individuos puede verse influenciado por </a:t>
            </a:r>
            <a:r>
              <a:rPr lang="es-ES" sz="2000" b="1" i="0" u="sng" strike="noStrike" baseline="0" dirty="0">
                <a:latin typeface="font00000000252470f4"/>
              </a:rPr>
              <a:t>pequeñas sugerencias y refuerzos positivos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font00000000252470f4"/>
            </a:endParaRPr>
          </a:p>
          <a:p>
            <a:pPr algn="just"/>
            <a:r>
              <a:rPr lang="es-ES" sz="2000" b="0" i="0" u="none" strike="noStrike" baseline="0" dirty="0">
                <a:latin typeface="font00000000252470f4"/>
              </a:rPr>
              <a:t>A diferencia de la herramienta principal del Derecho, </a:t>
            </a:r>
            <a:r>
              <a:rPr lang="es-ES" sz="2000" b="1" i="0" u="sng" strike="noStrike" baseline="0" dirty="0">
                <a:latin typeface="font00000000252470f4"/>
              </a:rPr>
              <a:t>los </a:t>
            </a:r>
            <a:r>
              <a:rPr lang="es-ES" sz="2000" b="1" i="1" u="sng" strike="noStrike" baseline="0" dirty="0" err="1">
                <a:latin typeface="font00000000252470f4"/>
              </a:rPr>
              <a:t>nudges</a:t>
            </a:r>
            <a:r>
              <a:rPr lang="es-ES" sz="2000" b="1" i="1" u="sng" strike="noStrike" baseline="0" dirty="0">
                <a:latin typeface="font00000000252470f4"/>
              </a:rPr>
              <a:t> </a:t>
            </a:r>
            <a:r>
              <a:rPr lang="es-ES" sz="2000" b="1" i="0" u="sng" strike="noStrike" baseline="0" dirty="0">
                <a:latin typeface="font00000000252470f4"/>
              </a:rPr>
              <a:t>no recurren a sanciones</a:t>
            </a:r>
            <a:endParaRPr lang="es-ES" sz="2000" b="1" u="sng" dirty="0"/>
          </a:p>
        </p:txBody>
      </p:sp>
    </p:spTree>
    <p:extLst>
      <p:ext uri="{BB962C8B-B14F-4D97-AF65-F5344CB8AC3E}">
        <p14:creationId xmlns:p14="http://schemas.microsoft.com/office/powerpoint/2010/main" val="2542343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5DB92-3F30-45E9-A1AC-F6D3CC15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Buena gobernanza </a:t>
            </a:r>
            <a:br>
              <a:rPr lang="es-ES" dirty="0"/>
            </a:br>
            <a:r>
              <a:rPr lang="es-ES" dirty="0"/>
              <a:t>en el deporte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05B696-A812-4521-AC0E-88C279EA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r>
              <a:rPr lang="es-ES" sz="1800" b="0" i="0" u="none" strike="noStrike" baseline="0" dirty="0">
                <a:latin typeface="ArialMT"/>
              </a:rPr>
              <a:t>El </a:t>
            </a:r>
            <a:r>
              <a:rPr lang="es-ES" sz="1800" b="1" i="0" u="none" strike="noStrike" baseline="0" dirty="0">
                <a:latin typeface="Arial-BoldMT"/>
              </a:rPr>
              <a:t>deporte </a:t>
            </a:r>
            <a:r>
              <a:rPr lang="es-ES" sz="1800" b="0" i="0" u="none" strike="noStrike" baseline="0" dirty="0">
                <a:latin typeface="ArialMT"/>
              </a:rPr>
              <a:t>es probablemente el fenómeno más globalizado en un mundo ya </a:t>
            </a:r>
            <a:r>
              <a:rPr lang="es-ES" sz="1800" b="1" i="0" u="none" strike="noStrike" baseline="0" dirty="0">
                <a:latin typeface="Arial-BoldMT"/>
              </a:rPr>
              <a:t>globalizado</a:t>
            </a:r>
          </a:p>
          <a:p>
            <a:endParaRPr lang="es-ES" sz="1800" b="1" i="0" u="none" strike="noStrike" baseline="0" dirty="0">
              <a:latin typeface="Arial-BoldMT"/>
            </a:endParaRP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Los </a:t>
            </a:r>
            <a:r>
              <a:rPr lang="es-ES" sz="1800" b="1" i="0" u="none" strike="noStrike" baseline="0" dirty="0">
                <a:latin typeface="Arial-BoldMT"/>
              </a:rPr>
              <a:t>beneficios </a:t>
            </a:r>
            <a:r>
              <a:rPr lang="es-ES" sz="1800" b="0" i="0" u="none" strike="noStrike" baseline="0" dirty="0">
                <a:latin typeface="ArialMT"/>
              </a:rPr>
              <a:t>que se le atribuyen son tantos –salud, </a:t>
            </a:r>
            <a:r>
              <a:rPr lang="es-ES" sz="1800" b="0" i="0" u="none" strike="noStrike" baseline="0" dirty="0" err="1">
                <a:latin typeface="ArialMT"/>
              </a:rPr>
              <a:t>solidaridad,compañerismo</a:t>
            </a:r>
            <a:r>
              <a:rPr lang="es-ES" sz="1800" b="0" i="0" u="none" strike="noStrike" baseline="0" dirty="0">
                <a:latin typeface="ArialMT"/>
              </a:rPr>
              <a:t>, cohesionador social, etc.– que en algunos países ha sido incluso reconocido constitucionalmente no solo como una actividad digna de fomento, sino como un </a:t>
            </a:r>
            <a:r>
              <a:rPr lang="es-ES" sz="1800" b="1" i="0" u="none" strike="noStrike" baseline="0" dirty="0">
                <a:latin typeface="Arial-BoldMT"/>
              </a:rPr>
              <a:t>derecho humano</a:t>
            </a:r>
          </a:p>
          <a:p>
            <a:pPr algn="l"/>
            <a:r>
              <a:rPr lang="es-ES" sz="1800" b="0" i="0" u="none" strike="noStrike" baseline="0" dirty="0">
                <a:latin typeface="ArialMT"/>
              </a:rPr>
              <a:t>la Carta Olímpica incluyó por primera vez en su texto, como octavo principio fundamental, que: “La práctica del deporte es un derecho humano. Toda persona debe tener la posibilidad de practicar deporte de acuerdo con sus necesidades</a:t>
            </a:r>
          </a:p>
          <a:p>
            <a:pPr marL="0" indent="0" algn="l">
              <a:buNone/>
            </a:pPr>
            <a:endParaRPr lang="es-ES" sz="1800" b="0" i="0" u="none" strike="noStrike" baseline="0" dirty="0">
              <a:latin typeface="ArialMT"/>
            </a:endParaRP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en 2011 estableció que: “La práctica del deporte es un derecho humano. Toda persona debe tener la posibilidad de practicar deporte sin discriminación de ningún tipo y dentro del espíritu olímpico, que exige comprensión mutua, espíritu de amistad, solidaridad y juego limpio.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11507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715AE-0917-453F-B51C-17D2A7B8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677962"/>
          </a:xfrm>
        </p:spPr>
        <p:txBody>
          <a:bodyPr/>
          <a:lstStyle/>
          <a:p>
            <a:r>
              <a:rPr lang="es-ES" sz="4000" dirty="0"/>
              <a:t>EVOLUCIÓN DEL DEPORTE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D5C1B-753B-4276-85C1-FE246EBE0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/>
          <a:lstStyle/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por el </a:t>
            </a:r>
            <a:r>
              <a:rPr lang="es-ES" sz="2000" b="1" i="0" u="none" strike="noStrike" baseline="0" dirty="0">
                <a:latin typeface="Arial-BoldMT"/>
              </a:rPr>
              <a:t>incremento sobresaliente de los practicantes de deporte</a:t>
            </a:r>
            <a:endParaRPr lang="es-ES" sz="2000" dirty="0">
              <a:latin typeface="ArialMT"/>
            </a:endParaRPr>
          </a:p>
          <a:p>
            <a:pPr algn="just"/>
            <a:endParaRPr lang="es-ES" sz="200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la cada vez más intensa </a:t>
            </a:r>
            <a:r>
              <a:rPr lang="es-ES" sz="2000" b="1" i="0" u="none" strike="noStrike" baseline="0" dirty="0">
                <a:latin typeface="Arial-BoldMT"/>
              </a:rPr>
              <a:t>relación entre los intereses propiamente deportivos y los de naturaleza económica</a:t>
            </a:r>
          </a:p>
          <a:p>
            <a:pPr marL="0" indent="0" algn="just">
              <a:buNone/>
            </a:pPr>
            <a:endParaRPr lang="es-ES" sz="2000" b="1" i="0" u="none" strike="noStrike" baseline="0" dirty="0">
              <a:latin typeface="Arial-BoldMT"/>
            </a:endParaRPr>
          </a:p>
          <a:p>
            <a:pPr algn="just"/>
            <a:endParaRPr lang="es-ES" sz="2000" b="1" i="0" u="none" strike="noStrike" baseline="0" dirty="0">
              <a:latin typeface="Arial-Bold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esa imbricación también supone una </a:t>
            </a:r>
            <a:r>
              <a:rPr lang="es-ES" sz="2000" b="1" i="0" u="sng" strike="noStrike" baseline="0" dirty="0">
                <a:latin typeface="ArialMT"/>
              </a:rPr>
              <a:t>amenaza global </a:t>
            </a:r>
            <a:r>
              <a:rPr lang="es-ES" sz="2000" b="0" i="0" u="none" strike="noStrike" baseline="0" dirty="0">
                <a:latin typeface="ArialMT"/>
              </a:rPr>
              <a:t>para la integridad del deporte, pues los intereses económicos se colocan por encima de los deportivos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la tentación de obtener pingües beneficios contribuye a generar corrupción, ya sea en el ámbito de la competición o en el de la gestión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453756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deporte y politica historia">
            <a:extLst>
              <a:ext uri="{FF2B5EF4-FFF2-40B4-BE49-F238E27FC236}">
                <a16:creationId xmlns:a16="http://schemas.microsoft.com/office/drawing/2014/main" id="{12685A7B-2715-4BFC-99EA-E91D3E08DEC4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92225"/>
            <a:ext cx="40703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de mandela rugby politica">
            <a:extLst>
              <a:ext uri="{FF2B5EF4-FFF2-40B4-BE49-F238E27FC236}">
                <a16:creationId xmlns:a16="http://schemas.microsoft.com/office/drawing/2014/main" id="{9A7B1686-1E09-4E1A-BDAD-4108427A383E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3650" y="2103438"/>
            <a:ext cx="40703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A1EA91B-ECA4-4B4A-A05E-6818C485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1" y="3979834"/>
            <a:ext cx="4070073" cy="127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347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3FCC7-7F24-4093-97C3-592B059B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10010"/>
          </a:xfrm>
        </p:spPr>
        <p:txBody>
          <a:bodyPr/>
          <a:lstStyle/>
          <a:p>
            <a:r>
              <a:rPr lang="es-ES" dirty="0"/>
              <a:t>ALGUNOS EJEMPLOS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1D1EA-7255-4A08-AEFF-78E58891B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b="1" i="0" u="sng" strike="noStrike" baseline="0" dirty="0">
                <a:latin typeface="ArialMT"/>
              </a:rPr>
              <a:t>Escándalos de dopaje: </a:t>
            </a:r>
            <a:r>
              <a:rPr lang="es-ES" sz="2000" b="0" i="0" u="none" strike="noStrike" baseline="0" dirty="0">
                <a:latin typeface="ArialMT"/>
              </a:rPr>
              <a:t>Ben Johnson (1986), Festina (1998), Lance Armstrong (2012),  </a:t>
            </a:r>
            <a:r>
              <a:rPr lang="es-ES" sz="2000" dirty="0">
                <a:latin typeface="ArialMT"/>
              </a:rPr>
              <a:t>R</a:t>
            </a:r>
            <a:r>
              <a:rPr lang="es-ES" sz="2000" b="0" i="0" u="none" strike="noStrike" baseline="0" dirty="0">
                <a:latin typeface="ArialMT"/>
              </a:rPr>
              <a:t>USADA (2016).  </a:t>
            </a:r>
          </a:p>
          <a:p>
            <a:pPr algn="just"/>
            <a:endParaRPr lang="es-ES" sz="2000" dirty="0">
              <a:latin typeface="ArialMT"/>
            </a:endParaRPr>
          </a:p>
          <a:p>
            <a:pPr algn="just"/>
            <a:r>
              <a:rPr lang="es-ES" sz="2000" b="1" i="0" u="sng" strike="noStrike" baseline="0" dirty="0">
                <a:latin typeface="ArialMT"/>
              </a:rPr>
              <a:t>Corrupción en organizaciones deportivas internacionales</a:t>
            </a:r>
            <a:r>
              <a:rPr lang="es-ES" sz="2000" b="0" i="0" u="none" strike="noStrike" baseline="0" dirty="0">
                <a:latin typeface="ArialMT"/>
              </a:rPr>
              <a:t>: Juegos Olímpicos de Invierno de Salt Lake City (2002): sobornos para la concesión de la sede; comisiones por venta de derechos de retransmisión televisiva (2006); procesos de selección de las sedes de los Campeonatos Mundiales de Fútbol de Rusia (2018) y Catar (2022).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1" i="0" u="sng" strike="noStrike" baseline="0" dirty="0">
                <a:latin typeface="ArialMT"/>
              </a:rPr>
              <a:t>Amaños de partidos:</a:t>
            </a:r>
            <a:r>
              <a:rPr lang="es-ES" sz="2000" b="0" i="0" u="none" strike="noStrike" baseline="0" dirty="0">
                <a:latin typeface="ArialMT"/>
              </a:rPr>
              <a:t> Chicago White Sox (1919), Italia: </a:t>
            </a:r>
            <a:r>
              <a:rPr lang="es-ES" sz="2000" b="0" i="0" u="none" strike="noStrike" baseline="0" dirty="0" err="1">
                <a:latin typeface="ArialMT"/>
              </a:rPr>
              <a:t>Calciopoli</a:t>
            </a:r>
            <a:r>
              <a:rPr lang="es-ES" sz="2000" b="0" i="0" u="none" strike="noStrike" baseline="0" dirty="0">
                <a:latin typeface="ArialMT"/>
              </a:rPr>
              <a:t> (2006), etc.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44499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DF3F6B-113B-406A-B767-605016C09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22205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para las instituciones deportivas no solo es preocupante la expansión de la corrupción</a:t>
            </a:r>
          </a:p>
          <a:p>
            <a:pPr algn="just"/>
            <a:endParaRPr lang="es-ES" sz="2000" dirty="0">
              <a:latin typeface="ArialMT"/>
            </a:endParaRP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Hay otros aspectos del deporte que nos sitúan ante retos apasionantes y que urge solucionar: </a:t>
            </a:r>
            <a:r>
              <a:rPr lang="es-ES" sz="2000" b="1" i="0" u="sng" strike="noStrike" baseline="0" dirty="0">
                <a:latin typeface="ArialMT"/>
              </a:rPr>
              <a:t>el dopaje, la violencia, el racismo, la xenofobia, el tráfico ilegal de menores, el juego sucio</a:t>
            </a:r>
            <a:r>
              <a:rPr lang="es-ES" sz="2000" b="0" i="0" u="none" strike="noStrike" baseline="0" dirty="0">
                <a:latin typeface="ArialMT"/>
              </a:rPr>
              <a:t>, etc., que entran en contradicción con la vertiente educativa y ética del deporte</a:t>
            </a:r>
          </a:p>
          <a:p>
            <a:pPr marL="0" indent="0" algn="just">
              <a:buNone/>
            </a:pPr>
            <a:endParaRPr lang="es-ES" sz="2000" dirty="0">
              <a:latin typeface="ArialMT"/>
            </a:endParaRPr>
          </a:p>
          <a:p>
            <a:pPr algn="just"/>
            <a:r>
              <a:rPr lang="es-ES" sz="2000" b="1" i="0" u="none" strike="noStrike" baseline="0" dirty="0">
                <a:latin typeface="Arial-BoldMT"/>
              </a:rPr>
              <a:t>Valores </a:t>
            </a:r>
            <a:r>
              <a:rPr lang="es-ES" sz="2000" b="0" i="0" u="none" strike="noStrike" baseline="0" dirty="0">
                <a:latin typeface="ArialMT"/>
              </a:rPr>
              <a:t>tales como el juego limpio, el esfuerzo personal, la cooperación entre deportistas, el espíritu de sacrificio y, en definitiva, la integridad que siempre ha definido a los deportistas son sin duda un ejemplo a seguir y desde luego un bien social a conservar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64664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71E87-A12B-4939-BAD4-89842E6AB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i="0" u="none" strike="noStrike" baseline="0" dirty="0">
                <a:latin typeface="Arial-BoldMT"/>
              </a:rPr>
              <a:t>qué estrategias hay que diseñar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EFF17F-12C7-489E-A9F6-A34E8F9F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6101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El análisis de los distintos escándalos conocidos nos indica que en muchas ocasiones la detección de las irregularidades no se ha debido a los mecanismos establecidos por las propias organizaciones deportivas, sino </a:t>
            </a:r>
            <a:r>
              <a:rPr lang="es-ES" sz="2000" b="1" i="0" u="sng" strike="noStrike" baseline="0" dirty="0">
                <a:latin typeface="ArialMT"/>
              </a:rPr>
              <a:t>revelaciones</a:t>
            </a:r>
            <a:r>
              <a:rPr lang="es-ES" sz="2000" b="0" i="0" u="none" strike="noStrike" baseline="0" dirty="0">
                <a:latin typeface="ArialMT"/>
              </a:rPr>
              <a:t> aportadas por miembros del equipo o de la organización</a:t>
            </a:r>
          </a:p>
          <a:p>
            <a:pPr algn="just"/>
            <a:endParaRPr lang="es-ES" sz="200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revelaciones por parte de </a:t>
            </a:r>
            <a:r>
              <a:rPr lang="es-ES" sz="2000" b="1" i="1" u="sng" strike="noStrike" baseline="0" dirty="0" err="1">
                <a:latin typeface="Arial-ItalicMT"/>
              </a:rPr>
              <a:t>whistleblowers</a:t>
            </a:r>
            <a:r>
              <a:rPr lang="es-ES" sz="2000" b="1" i="1" u="sng" strike="noStrike" baseline="0" dirty="0">
                <a:latin typeface="Arial-ItalicMT"/>
              </a:rPr>
              <a:t> </a:t>
            </a:r>
            <a:r>
              <a:rPr lang="es-ES" sz="2000" b="1" i="0" u="sng" strike="noStrike" baseline="0" dirty="0">
                <a:latin typeface="ArialMT"/>
              </a:rPr>
              <a:t>(alertadores) </a:t>
            </a:r>
            <a:r>
              <a:rPr lang="es-ES" sz="2000" b="0" i="0" u="none" strike="noStrike" baseline="0" dirty="0">
                <a:latin typeface="ArialMT"/>
              </a:rPr>
              <a:t>ponen de manifiesto no solo la ineficacia de las investigaciones y controles internos, sino la necesidad de utilizar </a:t>
            </a:r>
            <a:r>
              <a:rPr lang="es-ES" sz="2000" b="1" i="0" u="sng" strike="noStrike" baseline="0" dirty="0">
                <a:latin typeface="Arial-BoldMT"/>
              </a:rPr>
              <a:t>canales de denuncia </a:t>
            </a:r>
            <a:r>
              <a:rPr lang="es-ES" sz="2000" b="0" i="0" u="none" strike="noStrike" baseline="0" dirty="0">
                <a:latin typeface="ArialMT"/>
              </a:rPr>
              <a:t>para facilitar que se puedan conocer dichas informaciones y que a la vez aseguren los intereses de los informantes, así como los de los eventuales infractores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124871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4C98C8-4493-418D-9F93-4B65B5297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10237"/>
          </a:xfrm>
        </p:spPr>
        <p:txBody>
          <a:bodyPr/>
          <a:lstStyle/>
          <a:p>
            <a:pPr algn="just"/>
            <a:r>
              <a:rPr lang="es-ES" sz="2400" b="0" i="0" u="none" strike="noStrike" baseline="0" dirty="0">
                <a:latin typeface="ArialMT"/>
              </a:rPr>
              <a:t>El uso de los canales de denuncia y el fomento del </a:t>
            </a:r>
            <a:r>
              <a:rPr lang="es-ES" sz="2400" b="1" i="1" u="sng" strike="noStrike" baseline="0" dirty="0" err="1">
                <a:latin typeface="Arial-ItalicMT"/>
              </a:rPr>
              <a:t>whistleblowing</a:t>
            </a:r>
            <a:r>
              <a:rPr lang="es-ES" sz="2400" b="0" i="1" u="none" strike="noStrike" baseline="0" dirty="0">
                <a:latin typeface="Arial-ItalicMT"/>
              </a:rPr>
              <a:t> </a:t>
            </a:r>
            <a:r>
              <a:rPr lang="es-ES" sz="2400" b="0" i="0" u="none" strike="noStrike" baseline="0" dirty="0">
                <a:latin typeface="ArialMT"/>
              </a:rPr>
              <a:t>en el deporte debe enmarcarse en una serie de actuaciones y estrategias cuyo objetivo es garantizar la difusión de una cultura ética que arraigue en todos los estamentos que componen una organización deportiva: </a:t>
            </a:r>
          </a:p>
          <a:p>
            <a:pPr marL="0" indent="0" algn="just">
              <a:buNone/>
            </a:pPr>
            <a:endParaRPr lang="es-ES" sz="2400" b="0" i="0" u="none" strike="noStrike" baseline="0" dirty="0">
              <a:latin typeface="ArialMT"/>
            </a:endParaRPr>
          </a:p>
          <a:p>
            <a:pPr algn="just"/>
            <a:r>
              <a:rPr lang="es-ES" sz="2400" b="0" i="0" u="none" strike="noStrike" baseline="0" dirty="0">
                <a:latin typeface="ArialMT"/>
              </a:rPr>
              <a:t>desde los propios deportistas hasta los mandatarios, pasando por los entrenadores y sin dejar de lado a los aficionados</a:t>
            </a:r>
          </a:p>
          <a:p>
            <a:pPr algn="just"/>
            <a:endParaRPr lang="es-ES" sz="2400" b="0" i="0" u="none" strike="noStrike" baseline="0" dirty="0">
              <a:latin typeface="ArialMT"/>
            </a:endParaRPr>
          </a:p>
          <a:p>
            <a:pPr algn="just"/>
            <a:r>
              <a:rPr lang="es-ES" sz="2400" b="0" i="0" u="none" strike="noStrike" baseline="0" dirty="0">
                <a:latin typeface="ArialMT"/>
              </a:rPr>
              <a:t>Estas estrategias son los códigos de Buen Gobierno y los programas de cumplimiento, que a su vez responden a una tendencia hacia el </a:t>
            </a:r>
            <a:r>
              <a:rPr lang="es-ES" sz="2400" b="1" i="1" u="sng" strike="noStrike" baseline="0" dirty="0" err="1">
                <a:latin typeface="Arial-ItalicMT"/>
              </a:rPr>
              <a:t>private</a:t>
            </a:r>
            <a:r>
              <a:rPr lang="es-ES" sz="2400" b="1" i="1" u="sng" strike="noStrike" baseline="0" dirty="0">
                <a:latin typeface="Arial-ItalicMT"/>
              </a:rPr>
              <a:t> </a:t>
            </a:r>
            <a:r>
              <a:rPr lang="es-ES" sz="2400" b="1" i="1" u="sng" strike="noStrike" baseline="0" dirty="0" err="1">
                <a:latin typeface="Arial-ItalicMT"/>
              </a:rPr>
              <a:t>enforcement</a:t>
            </a:r>
            <a:endParaRPr lang="es-ES" sz="2400" b="1" u="sng" dirty="0"/>
          </a:p>
        </p:txBody>
      </p:sp>
    </p:spTree>
    <p:extLst>
      <p:ext uri="{BB962C8B-B14F-4D97-AF65-F5344CB8AC3E}">
        <p14:creationId xmlns:p14="http://schemas.microsoft.com/office/powerpoint/2010/main" val="3172871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0B182-AF62-4F81-A4C3-ABBD4CA58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93986"/>
          </a:xfrm>
        </p:spPr>
        <p:txBody>
          <a:bodyPr/>
          <a:lstStyle/>
          <a:p>
            <a:r>
              <a:rPr lang="es-ES" dirty="0"/>
              <a:t>OBJECIONES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B63DC8-68E2-466C-9BBB-ECDC6DECD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su adopción no parece que se haya debido a </a:t>
            </a:r>
            <a:r>
              <a:rPr lang="es-ES" sz="2000" b="1" i="0" u="none" strike="noStrike" baseline="0" dirty="0">
                <a:latin typeface="Arial-BoldMT"/>
              </a:rPr>
              <a:t>razones </a:t>
            </a:r>
            <a:r>
              <a:rPr lang="es-ES" sz="2000" b="0" i="0" u="none" strike="noStrike" baseline="0" dirty="0">
                <a:latin typeface="ArialMT"/>
              </a:rPr>
              <a:t>propiamente morales, sino más bien </a:t>
            </a:r>
            <a:r>
              <a:rPr lang="es-ES" sz="2000" b="1" i="0" u="none" strike="noStrike" baseline="0" dirty="0">
                <a:latin typeface="Arial-BoldMT"/>
              </a:rPr>
              <a:t>cosméticas</a:t>
            </a:r>
            <a:r>
              <a:rPr lang="es-ES" sz="2000" b="0" i="0" u="none" strike="noStrike" baseline="0" dirty="0">
                <a:latin typeface="ArialMT"/>
              </a:rPr>
              <a:t>, como una especie de lavado de cara frente a la sociedad a causa de los escándalos que salpicaban su reputación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 estas estrategias </a:t>
            </a:r>
            <a:r>
              <a:rPr lang="es-ES" sz="2000" b="1" i="0" u="none" strike="noStrike" baseline="0" dirty="0">
                <a:latin typeface="Arial-BoldMT"/>
              </a:rPr>
              <a:t>no han cumplido con las expectativas </a:t>
            </a:r>
            <a:r>
              <a:rPr lang="es-ES" sz="2000" b="0" i="0" u="none" strike="noStrike" baseline="0" dirty="0">
                <a:latin typeface="ArialMT"/>
              </a:rPr>
              <a:t>depositadas en ellas, principalmente porque carecen de fuerza para motivar de manera suficiente la conducta conforme a los estándares morales</a:t>
            </a:r>
          </a:p>
          <a:p>
            <a:pPr lvl="6" algn="just"/>
            <a:endParaRPr lang="es-ES" sz="200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uno de los principales casos de corrupción de los últimos años, el de las comisiones ilegales cobradas por miembros de la FIFA para beneficiar a ciertas sedes en la adjudicación de los Campeonatos Mundiales de Fútbol, se produjo cuando ya había entrado en vigor el Código de Buen Gobierno el año 2013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398820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AB67A-31A4-4391-9C67-612B8271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93986"/>
          </a:xfrm>
        </p:spPr>
        <p:txBody>
          <a:bodyPr/>
          <a:lstStyle/>
          <a:p>
            <a:r>
              <a:rPr lang="es-ES" dirty="0"/>
              <a:t>COMPLAINCE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05EFAF-B4F3-4D69-B8F1-904ABE36A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4" y="1196752"/>
            <a:ext cx="8229600" cy="4962773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reflejo asimismo de lo que sucede en el ámbito empresarial, en el deportivo también se están implantando los “</a:t>
            </a:r>
            <a:r>
              <a:rPr lang="es-ES" sz="2000" b="1" i="1" u="none" strike="noStrike" baseline="0" dirty="0" err="1">
                <a:latin typeface="Arial-BoldItalicMT"/>
              </a:rPr>
              <a:t>compliance</a:t>
            </a:r>
            <a:r>
              <a:rPr lang="es-ES" sz="2000" b="1" i="1" u="none" strike="noStrike" baseline="0" dirty="0">
                <a:latin typeface="Arial-BoldItalicMT"/>
              </a:rPr>
              <a:t> </a:t>
            </a:r>
            <a:r>
              <a:rPr lang="es-ES" sz="2000" b="1" i="1" u="none" strike="noStrike" baseline="0" dirty="0" err="1">
                <a:latin typeface="Arial-BoldItalicMT"/>
              </a:rPr>
              <a:t>programs</a:t>
            </a:r>
            <a:r>
              <a:rPr lang="es-ES" sz="2000" b="0" i="0" u="none" strike="noStrike" baseline="0" dirty="0">
                <a:latin typeface="ArialMT"/>
              </a:rPr>
              <a:t>”, que son un híbrido entre principios éticos y normas establecidas por las propias organizaciones con el objetivo de alcanzar los estándares éticos antes mencionados, pero incluyendo para ello la sanción jurídica (penal o administrativa) en caso de incumplimiento</a:t>
            </a:r>
          </a:p>
          <a:p>
            <a:pPr algn="just"/>
            <a:endParaRPr lang="es-ES" sz="200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Mediante esta </a:t>
            </a:r>
            <a:r>
              <a:rPr lang="es-ES" sz="2000" b="1" i="0" u="sng" strike="noStrike" baseline="0" dirty="0">
                <a:latin typeface="ArialMT"/>
              </a:rPr>
              <a:t>“autorregulación” </a:t>
            </a:r>
            <a:r>
              <a:rPr lang="es-ES" sz="2000" b="0" i="0" u="none" strike="noStrike" baseline="0" dirty="0">
                <a:latin typeface="ArialMT"/>
              </a:rPr>
              <a:t>la </a:t>
            </a:r>
            <a:r>
              <a:rPr lang="es-ES" sz="2000" dirty="0">
                <a:latin typeface="ArialMT"/>
              </a:rPr>
              <a:t>organización</a:t>
            </a:r>
            <a:r>
              <a:rPr lang="es-ES" sz="2000" b="0" i="0" u="none" strike="noStrike" baseline="0" dirty="0">
                <a:latin typeface="ArialMT"/>
              </a:rPr>
              <a:t> se alinea junto a los poderes públicos porque también está interesada en alcanzar los fines deseados: la disminución de las infracciones que amenazan su propia actividad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las organizaciones que adoptan estos programas de cumplimiento obtienen otro beneficio: </a:t>
            </a:r>
            <a:r>
              <a:rPr lang="es-ES" sz="2000" b="1" i="0" u="sng" strike="noStrike" baseline="0" dirty="0">
                <a:latin typeface="ArialMT"/>
              </a:rPr>
              <a:t>la exoneración o atenuación de la sanción </a:t>
            </a:r>
            <a:r>
              <a:rPr lang="es-ES" sz="2000" b="0" i="0" u="none" strike="noStrike" baseline="0" dirty="0">
                <a:latin typeface="ArialMT"/>
              </a:rPr>
              <a:t>si la persona jurídica como tal es imputada penal o administrativamente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46838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6B652-00A3-4D1E-B1C2-C975C5C9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MAPA DE RIESGOS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181047-6508-4EE3-833A-E12B22044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sz="1800" b="0" i="0" u="none" strike="noStrike" baseline="0" dirty="0">
              <a:latin typeface="ArialMT"/>
            </a:endParaRPr>
          </a:p>
          <a:p>
            <a:pPr algn="just"/>
            <a:r>
              <a:rPr lang="es-ES" sz="2400" b="0" i="0" u="none" strike="noStrike" baseline="0" dirty="0">
                <a:latin typeface="ArialMT"/>
              </a:rPr>
              <a:t>lo que se debate actualmente no es solo la extensión de los programas de cumplimiento a las organizaciones deportivas para poder mejorar ostensiblemente la prevención de las lacras mencionadas, sino también la inclusión en dichos programas de un </a:t>
            </a:r>
            <a:r>
              <a:rPr lang="es-ES" sz="2400" b="1" i="0" u="sng" strike="noStrike" baseline="0" dirty="0">
                <a:latin typeface="Arial-BoldMT"/>
              </a:rPr>
              <a:t>mapa de riesgos </a:t>
            </a:r>
            <a:r>
              <a:rPr lang="es-ES" sz="2400" b="0" i="0" u="none" strike="noStrike" baseline="0" dirty="0">
                <a:latin typeface="ArialMT"/>
              </a:rPr>
              <a:t>más amplio que los señalados en los códigos penales, pues de la lista de delitos tipificados en estos solo unos pocos pueden ser cometidos por los clubes deportivos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63031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F294E-F477-4FA5-840E-251277F6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568325"/>
          </a:xfrm>
        </p:spPr>
        <p:txBody>
          <a:bodyPr/>
          <a:lstStyle/>
          <a:p>
            <a:r>
              <a:rPr lang="es-ES" dirty="0"/>
              <a:t>CASO ESPAÑOL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B7C2CC-2118-42A7-A2CB-F3E3CBA0E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7076"/>
            <a:ext cx="8229600" cy="5403850"/>
          </a:xfrm>
        </p:spPr>
        <p:txBody>
          <a:bodyPr/>
          <a:lstStyle/>
          <a:p>
            <a:pPr algn="just"/>
            <a:r>
              <a:rPr lang="es-ES" sz="1800" b="0" i="0" u="none" strike="noStrike" baseline="0" dirty="0">
                <a:latin typeface="ArialMT"/>
              </a:rPr>
              <a:t>Tráfico y trasplante ilegal de órganos humanos (art. 156 bis CP)</a:t>
            </a:r>
          </a:p>
          <a:p>
            <a:pPr algn="just"/>
            <a:r>
              <a:rPr lang="pt-BR" sz="1800" b="0" i="0" u="none" strike="noStrike" baseline="0" dirty="0">
                <a:latin typeface="ArialMT"/>
              </a:rPr>
              <a:t>• Trata de seres humanos (art. 177 bis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Delitos relativos a la prostitución y la corrupción de menores (arts. 187 a 189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Descubrimiento y revelación de secretos (art. 197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Estafa (arts. 248 a 251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Insolvencias punibles (arts. 257 a 261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Daños informáticos (art. 264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Delitos contra la propiedad intelectual e industrial, al mercado y a los consumidores</a:t>
            </a:r>
          </a:p>
          <a:p>
            <a:pPr algn="just"/>
            <a:r>
              <a:rPr lang="en-US" sz="1800" b="0" i="0" u="none" strike="noStrike" baseline="0" dirty="0">
                <a:latin typeface="ArialMT"/>
              </a:rPr>
              <a:t>(arts. 270 a 288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Blanqueo de capitales (art. 302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Delitos contra la Hacienda Pública y contra la Seguridad Social (arts. 305 a 310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Tráfico ilegal o inmigración clandestina de personas (art. 318 bis CP)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Delitos contra la ordenación del territorio y el urbanismo (art. 319 CP)</a:t>
            </a:r>
          </a:p>
          <a:p>
            <a:pPr marL="0" indent="0" algn="l">
              <a:buNone/>
            </a:pPr>
            <a:endParaRPr lang="en-US" sz="1800" b="0" i="0" u="none" strike="noStrike" baseline="0" dirty="0">
              <a:latin typeface="ArialMT"/>
            </a:endParaRPr>
          </a:p>
          <a:p>
            <a:pPr algn="l"/>
            <a:endParaRPr lang="es-ES" dirty="0"/>
          </a:p>
          <a:p>
            <a:pPr marL="0" indent="0" algn="l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0408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E02643-6B19-4911-A416-818E33E05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42285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• Delitos contra los recursos naturales y el medio ambiente (arts. 325, 327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Establecimiento de depósitos o vertederos tóxicos (art. 328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Delitos relativos a la energía nuclear y a las radiaciones ionizantes (art. 343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Delitos de riesgo provocados por explosivos (art. 348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Delitos contra la salud pública en la modalidad de tráfico de drogas (arts. 368 y 369 bis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Falsificación de tarjetas de crédito y débito y cheques de viaje (art. 399 bis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Cohecho (arts. 419 a 427 CP)</a:t>
            </a:r>
          </a:p>
          <a:p>
            <a:pPr algn="just"/>
            <a:r>
              <a:rPr lang="pt-BR" sz="2000" b="0" i="0" u="none" strike="noStrike" baseline="0" dirty="0">
                <a:latin typeface="ArialMT"/>
              </a:rPr>
              <a:t>• Tráfico de influencias (</a:t>
            </a:r>
            <a:r>
              <a:rPr lang="pt-BR" sz="2000" b="0" i="0" u="none" strike="noStrike" baseline="0" dirty="0" err="1">
                <a:latin typeface="ArialMT"/>
              </a:rPr>
              <a:t>arts</a:t>
            </a:r>
            <a:r>
              <a:rPr lang="pt-BR" sz="2000" b="0" i="0" u="none" strike="noStrike" baseline="0" dirty="0">
                <a:latin typeface="ArialMT"/>
              </a:rPr>
              <a:t>. 428 a 430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Corrupción en las transacciones comerciales internacionales (art. 445 CP)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Delitos de odio (art. 510)</a:t>
            </a: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Captación de fondos para el terrorismo (art. 576 bis CP)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1752728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E10B7-0915-4A93-8085-ED10DEB8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038002"/>
          </a:xfrm>
        </p:spPr>
        <p:txBody>
          <a:bodyPr/>
          <a:lstStyle/>
          <a:p>
            <a:r>
              <a:rPr lang="es-ES" dirty="0"/>
              <a:t>LA GOBERNANZA DEPORTIVA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232B5A-5BDA-4AD8-90B0-9D4367060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La </a:t>
            </a:r>
            <a:r>
              <a:rPr lang="es-ES" sz="2000" b="1" i="0" u="none" strike="noStrike" baseline="0" dirty="0">
                <a:latin typeface="Arial-BoldMT"/>
              </a:rPr>
              <a:t>gobernanza de las organizaciones deportivas </a:t>
            </a:r>
            <a:r>
              <a:rPr lang="es-ES" sz="2000" b="0" i="0" u="none" strike="noStrike" baseline="0" dirty="0">
                <a:latin typeface="ArialMT"/>
              </a:rPr>
              <a:t>apenas causó preocupación ni recibió atención durante el siglo XX</a:t>
            </a:r>
          </a:p>
          <a:p>
            <a:pPr algn="just"/>
            <a:endParaRPr lang="es-ES" sz="200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es una cuestión central en la actualidad debido a la conjunción de dos factores: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La conciencia de la </a:t>
            </a:r>
            <a:r>
              <a:rPr lang="es-ES" sz="2000" b="1" i="0" u="sng" strike="noStrike" baseline="0" dirty="0">
                <a:latin typeface="ArialMT"/>
              </a:rPr>
              <a:t>ineficiencia</a:t>
            </a:r>
            <a:r>
              <a:rPr lang="es-ES" sz="2000" b="0" i="0" u="none" strike="noStrike" baseline="0" dirty="0">
                <a:latin typeface="ArialMT"/>
              </a:rPr>
              <a:t> de la gestión por parte de sus responsables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• Los </a:t>
            </a:r>
            <a:r>
              <a:rPr lang="es-ES" sz="2000" b="1" i="0" u="sng" strike="noStrike" baseline="0" dirty="0">
                <a:latin typeface="ArialMT"/>
              </a:rPr>
              <a:t>casos de corrupción </a:t>
            </a:r>
            <a:r>
              <a:rPr lang="es-ES" sz="2000" b="0" i="0" u="none" strike="noStrike" baseline="0" dirty="0">
                <a:latin typeface="ArialMT"/>
              </a:rPr>
              <a:t>en las prácticas de gobierno en las organizaciones deportivas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522994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AD4144D-874E-48E3-92C4-0FEE752470D6}"/>
              </a:ext>
            </a:extLst>
          </p:cNvPr>
          <p:cNvSpPr txBox="1"/>
          <p:nvPr/>
        </p:nvSpPr>
        <p:spPr>
          <a:xfrm>
            <a:off x="1043608" y="1700808"/>
            <a:ext cx="756084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s-ES" sz="1800" i="1" dirty="0">
                <a:solidFill>
                  <a:srgbClr val="0086A8"/>
                </a:solidFill>
                <a:latin typeface="Titillium Web" panose="00000500000000000000" pitchFamily="2" charset="0"/>
              </a:rPr>
              <a:t>“</a:t>
            </a:r>
            <a:r>
              <a:rPr lang="es-ES" sz="3600" i="1" dirty="0">
                <a:solidFill>
                  <a:srgbClr val="FFFF00"/>
                </a:solidFill>
                <a:latin typeface="Titillium Web" panose="00000500000000000000" pitchFamily="2" charset="0"/>
              </a:rPr>
              <a:t>El deporte tiene el poder de cambiar al mundo. Tiene el poder para inspirar. Tiene el poder para unir a la gente de la manera en que pocas cosas lo hacen”.</a:t>
            </a:r>
          </a:p>
          <a:p>
            <a:pPr eaLnBrk="1" hangingPunct="1">
              <a:defRPr/>
            </a:pPr>
            <a:endParaRPr lang="es-ES" sz="3600" i="1" dirty="0">
              <a:solidFill>
                <a:srgbClr val="FFFF00"/>
              </a:solidFill>
              <a:latin typeface="Titillium Web" panose="00000500000000000000" pitchFamily="2" charset="0"/>
            </a:endParaRPr>
          </a:p>
          <a:p>
            <a:pPr eaLnBrk="1" hangingPunct="1">
              <a:defRPr/>
            </a:pPr>
            <a:r>
              <a:rPr lang="es-ES" sz="3600" i="1" dirty="0">
                <a:solidFill>
                  <a:srgbClr val="FFFF00"/>
                </a:solidFill>
                <a:latin typeface="Titillium Web" panose="00000500000000000000" pitchFamily="2" charset="0"/>
              </a:rPr>
              <a:t>Nelson Mandela</a:t>
            </a:r>
          </a:p>
        </p:txBody>
      </p:sp>
    </p:spTree>
    <p:extLst>
      <p:ext uri="{BB962C8B-B14F-4D97-AF65-F5344CB8AC3E}">
        <p14:creationId xmlns:p14="http://schemas.microsoft.com/office/powerpoint/2010/main" val="17014544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DF67A-45B8-4625-913B-0C928098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677962"/>
          </a:xfrm>
        </p:spPr>
        <p:txBody>
          <a:bodyPr/>
          <a:lstStyle/>
          <a:p>
            <a:r>
              <a:rPr lang="es-ES" dirty="0"/>
              <a:t>EVOLUCIÓN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79B08F-ECCA-42E9-A5D1-95EE99A32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50197"/>
          </a:xfrm>
        </p:spPr>
        <p:txBody>
          <a:bodyPr/>
          <a:lstStyle/>
          <a:p>
            <a:pPr algn="just"/>
            <a:r>
              <a:rPr lang="es-ES" sz="1800" b="0" i="0" u="none" strike="noStrike" baseline="0" dirty="0">
                <a:latin typeface="ArialMT"/>
              </a:rPr>
              <a:t>La crisis de la gobernanza deportiva empezó a golpear la reputación del deporte con la elección de la ciudad estadounidense de Salt Lake City como sede de los Juegos Olímpicos de Invierno</a:t>
            </a:r>
            <a:endParaRPr lang="es-ES" sz="1800" dirty="0">
              <a:latin typeface="ArialMT"/>
            </a:endParaRP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La investigación efectuada concluyó que la designación había sido promovida gracias a la compra de votos y provocó la expulsión de trece miembros del COI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Los diez años transcurridos desde 1988 hasta 1998 fueron decisivos en la percepción actual del impacto del dopaje en el deporte debido, entre otras causas, a:</a:t>
            </a:r>
          </a:p>
          <a:p>
            <a:pPr algn="just"/>
            <a:endParaRPr lang="es-ES" sz="1800" b="0" i="0" u="none" strike="noStrike" baseline="0" dirty="0">
              <a:latin typeface="ArialMT"/>
            </a:endParaRP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El positivo por anabolizantes de Ben Johnson en los Juegos Olímpicos de Seúl de 1988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La salida a la luz, tras la caída del Muro de Berlín, de las técnicas de dopaje sistemático llevadas a cabo por el régimen soviético.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El caso Festina ocurrido en el Tour de Francia de 1998</a:t>
            </a: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• El escándalo del dopaje de Lance Armstrong y el dopaje sistemático por parte del Comité Olímpico Ruso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1640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45A24E-0208-4C73-A796-E8728CDC4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6261"/>
          </a:xfrm>
        </p:spPr>
        <p:txBody>
          <a:bodyPr/>
          <a:lstStyle/>
          <a:p>
            <a:pPr marL="0" indent="0" algn="ctr">
              <a:buNone/>
            </a:pPr>
            <a:r>
              <a:rPr lang="es-ES" sz="2400" b="1" i="0" u="sng" strike="noStrike" baseline="0" dirty="0">
                <a:latin typeface="Arial-BoldMT"/>
              </a:rPr>
              <a:t>fracaso en diferentes esferas</a:t>
            </a:r>
          </a:p>
          <a:p>
            <a:pPr algn="just"/>
            <a:endParaRPr lang="es-ES" sz="2400" b="0" i="0" u="none" strike="noStrike" baseline="0" dirty="0">
              <a:latin typeface="ArialMT"/>
            </a:endParaRPr>
          </a:p>
          <a:p>
            <a:pPr algn="just"/>
            <a:r>
              <a:rPr lang="es-ES" sz="2400" b="0" i="0" u="none" strike="noStrike" baseline="0" dirty="0">
                <a:latin typeface="ArialMT"/>
              </a:rPr>
              <a:t>• En la </a:t>
            </a:r>
            <a:r>
              <a:rPr lang="es-ES" sz="2400" b="0" i="0" u="sng" strike="noStrike" baseline="0" dirty="0">
                <a:latin typeface="ArialMT"/>
              </a:rPr>
              <a:t>coordinación</a:t>
            </a:r>
            <a:r>
              <a:rPr lang="es-ES" sz="2400" b="0" i="0" u="none" strike="noStrike" baseline="0" dirty="0">
                <a:latin typeface="ArialMT"/>
              </a:rPr>
              <a:t> entre los deportistas y otros órganos pertinentes</a:t>
            </a:r>
          </a:p>
          <a:p>
            <a:pPr algn="just"/>
            <a:endParaRPr lang="es-ES" sz="2400" b="0" i="0" u="none" strike="noStrike" baseline="0" dirty="0">
              <a:latin typeface="ArialMT"/>
            </a:endParaRPr>
          </a:p>
          <a:p>
            <a:pPr algn="just"/>
            <a:r>
              <a:rPr lang="es-ES" sz="2400" b="0" i="0" u="none" strike="noStrike" baseline="0" dirty="0">
                <a:latin typeface="ArialMT"/>
              </a:rPr>
              <a:t>• En la </a:t>
            </a:r>
            <a:r>
              <a:rPr lang="es-ES" sz="2400" b="1" i="0" u="sng" strike="noStrike" baseline="0" dirty="0">
                <a:latin typeface="ArialMT"/>
              </a:rPr>
              <a:t>regulación o control </a:t>
            </a:r>
            <a:r>
              <a:rPr lang="es-ES" sz="2400" b="0" i="0" u="none" strike="noStrike" baseline="0" dirty="0">
                <a:latin typeface="ArialMT"/>
              </a:rPr>
              <a:t>de las actividades potencialmente dañinas</a:t>
            </a:r>
          </a:p>
          <a:p>
            <a:pPr marL="0" indent="0" algn="just">
              <a:buNone/>
            </a:pPr>
            <a:endParaRPr lang="es-ES" sz="2400" b="0" i="0" u="none" strike="noStrike" baseline="0" dirty="0">
              <a:latin typeface="ArialMT"/>
            </a:endParaRPr>
          </a:p>
          <a:p>
            <a:pPr algn="just"/>
            <a:endParaRPr lang="es-ES" sz="2400" b="0" i="0" u="none" strike="noStrike" baseline="0" dirty="0">
              <a:latin typeface="ArialMT"/>
            </a:endParaRPr>
          </a:p>
          <a:p>
            <a:pPr algn="just"/>
            <a:r>
              <a:rPr lang="es-ES" sz="2400" b="0" i="0" u="none" strike="noStrike" baseline="0" dirty="0">
                <a:latin typeface="ArialMT"/>
              </a:rPr>
              <a:t>• En la </a:t>
            </a:r>
            <a:r>
              <a:rPr lang="es-ES" sz="2400" b="1" i="0" u="sng" strike="noStrike" baseline="0" dirty="0">
                <a:latin typeface="ArialMT"/>
              </a:rPr>
              <a:t>toma de decisiones</a:t>
            </a:r>
            <a:r>
              <a:rPr lang="es-ES" sz="2400" b="0" i="0" u="none" strike="noStrike" baseline="0" dirty="0">
                <a:latin typeface="ArialMT"/>
              </a:rPr>
              <a:t>, o en el control de los procedimientos, que se implementan de forma justa, transparente y eficiente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19589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BF8FF0-9C80-421D-8618-FBEF67AC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 algn="just"/>
            <a:r>
              <a:rPr lang="es-ES" sz="2400" b="0" i="0" u="none" strike="noStrike" baseline="0" dirty="0">
                <a:latin typeface="ArialMT"/>
              </a:rPr>
              <a:t>El </a:t>
            </a:r>
            <a:r>
              <a:rPr lang="es-ES" sz="2400" b="1" i="0" u="sng" strike="noStrike" baseline="0" dirty="0">
                <a:latin typeface="ArialMT"/>
              </a:rPr>
              <a:t>temor</a:t>
            </a:r>
            <a:r>
              <a:rPr lang="es-ES" sz="2400" b="0" i="0" u="none" strike="noStrike" baseline="0" dirty="0">
                <a:latin typeface="ArialMT"/>
              </a:rPr>
              <a:t> de que estas lacras socaven no solo la estabilidad económica del mundo del deporte, sino también los valores que aporta a la sociedad –salud pública, cohesión social, etc.– es lo que ha originado el debate sobre un </a:t>
            </a:r>
            <a:r>
              <a:rPr lang="es-ES" sz="2400" b="1" i="0" u="sng" strike="noStrike" baseline="0" dirty="0">
                <a:latin typeface="Arial-BoldMT"/>
              </a:rPr>
              <a:t>mayor control y vigilancia del mundo del deporte</a:t>
            </a:r>
            <a:r>
              <a:rPr lang="es-ES" sz="2400" b="0" i="0" u="none" strike="noStrike" baseline="0" dirty="0">
                <a:latin typeface="ArialMT"/>
              </a:rPr>
              <a:t>, y que, a su vez, en los últimos años las principales organizaciones internacionales deportivas hayan respondido –aunque con cierta lentitud y retraso</a:t>
            </a:r>
          </a:p>
          <a:p>
            <a:pPr algn="just"/>
            <a:endParaRPr lang="es-ES" sz="2400" dirty="0">
              <a:latin typeface="ArialMT"/>
            </a:endParaRPr>
          </a:p>
          <a:p>
            <a:pPr algn="just"/>
            <a:r>
              <a:rPr lang="es-ES" sz="2400" b="1" i="0" u="sng" strike="noStrike" baseline="0" dirty="0">
                <a:latin typeface="ArialMT"/>
              </a:rPr>
              <a:t>Impulsar y desarrollar los principios y pautas de Buen Gobierno </a:t>
            </a:r>
            <a:r>
              <a:rPr lang="es-ES" sz="2400" b="0" i="0" u="none" strike="noStrike" baseline="0" dirty="0">
                <a:latin typeface="ArialMT"/>
              </a:rPr>
              <a:t>ha constituido uno de los desafíos a los que han debido enfrentarse las organizaciones deportivas en su búsqueda para alcanzar un modelo de gestión más eficiente y ético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60932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4F9230-2DC0-46A1-8F13-2D850C122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50197"/>
          </a:xfrm>
        </p:spPr>
        <p:txBody>
          <a:bodyPr/>
          <a:lstStyle/>
          <a:p>
            <a:pPr algn="just"/>
            <a:r>
              <a:rPr lang="es-ES" sz="2400" b="0" i="0" u="none" strike="noStrike" baseline="0" dirty="0">
                <a:latin typeface="ArialMT"/>
              </a:rPr>
              <a:t>El resultado que se vislumbra de este proceso es que la gobernanza en el deporte es progresivamente más </a:t>
            </a:r>
            <a:r>
              <a:rPr lang="es-ES" sz="2400" b="1" i="0" u="sng" strike="noStrike" baseline="0" dirty="0">
                <a:latin typeface="ArialMT"/>
              </a:rPr>
              <a:t>reticular,</a:t>
            </a:r>
            <a:r>
              <a:rPr lang="es-ES" sz="2400" b="0" i="0" u="none" strike="noStrike" baseline="0" dirty="0">
                <a:latin typeface="ArialMT"/>
              </a:rPr>
              <a:t> en detrimento del clásico autogobierno jerárquico</a:t>
            </a:r>
          </a:p>
          <a:p>
            <a:pPr algn="just"/>
            <a:endParaRPr lang="es-ES" sz="2400" dirty="0">
              <a:latin typeface="ArialMT"/>
            </a:endParaRPr>
          </a:p>
          <a:p>
            <a:pPr algn="just"/>
            <a:r>
              <a:rPr lang="es-ES" sz="2400" b="0" i="0" u="none" strike="noStrike" baseline="0" dirty="0">
                <a:latin typeface="ArialMT"/>
              </a:rPr>
              <a:t> la estructura deportiva está inmersa en un proceso de cambio desde los canales verticales unilaterales clásicos de autoridad hacia </a:t>
            </a:r>
            <a:r>
              <a:rPr lang="es-ES" sz="2400" b="1" i="0" u="sng" strike="noStrike" baseline="0" dirty="0">
                <a:latin typeface="ArialMT"/>
              </a:rPr>
              <a:t>nuevas formas horizontales de gobernanza en red</a:t>
            </a:r>
            <a:endParaRPr lang="es-ES" sz="2400" b="1" u="sng" dirty="0"/>
          </a:p>
        </p:txBody>
      </p:sp>
    </p:spTree>
    <p:extLst>
      <p:ext uri="{BB962C8B-B14F-4D97-AF65-F5344CB8AC3E}">
        <p14:creationId xmlns:p14="http://schemas.microsoft.com/office/powerpoint/2010/main" val="2678275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E4336-E1DE-4B4D-989D-5918E52E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GOBERNANZA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9A388-15CD-426A-9F86-6F1EFE78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400" b="1" i="0" u="sng" strike="noStrike" baseline="0" dirty="0">
                <a:latin typeface="ArialMT"/>
              </a:rPr>
              <a:t>tres aspectos </a:t>
            </a:r>
          </a:p>
          <a:p>
            <a:pPr marL="0" indent="0">
              <a:buNone/>
            </a:pPr>
            <a:endParaRPr lang="es-ES" sz="2000" b="1" u="sng" dirty="0">
              <a:latin typeface="ArialMT"/>
            </a:endParaRPr>
          </a:p>
          <a:p>
            <a:pPr marL="0" indent="0">
              <a:buNone/>
            </a:pPr>
            <a:endParaRPr lang="es-ES" sz="2400" dirty="0">
              <a:latin typeface="ArialMT"/>
            </a:endParaRPr>
          </a:p>
          <a:p>
            <a:r>
              <a:rPr lang="es-ES" sz="2400" b="0" i="0" u="none" strike="noStrike" baseline="0" dirty="0">
                <a:latin typeface="ArialMT"/>
              </a:rPr>
              <a:t>manejo</a:t>
            </a:r>
          </a:p>
          <a:p>
            <a:pPr marL="0" indent="0">
              <a:buNone/>
            </a:pPr>
            <a:endParaRPr lang="es-ES" sz="2400" dirty="0">
              <a:latin typeface="ArialMT"/>
            </a:endParaRPr>
          </a:p>
          <a:p>
            <a:pPr marL="0" indent="0">
              <a:buNone/>
            </a:pPr>
            <a:endParaRPr lang="es-ES" sz="2400" dirty="0">
              <a:latin typeface="ArialMT"/>
            </a:endParaRPr>
          </a:p>
          <a:p>
            <a:r>
              <a:rPr lang="es-ES" sz="2400" b="0" i="0" u="none" strike="noStrike" baseline="0" dirty="0">
                <a:latin typeface="ArialMT"/>
              </a:rPr>
              <a:t>Orientación, y </a:t>
            </a:r>
          </a:p>
          <a:p>
            <a:endParaRPr lang="es-ES" sz="2400" dirty="0">
              <a:latin typeface="ArialMT"/>
            </a:endParaRPr>
          </a:p>
          <a:p>
            <a:endParaRPr lang="es-ES" sz="2400" b="0" i="0" u="none" strike="noStrike" baseline="0" dirty="0">
              <a:latin typeface="ArialMT"/>
            </a:endParaRPr>
          </a:p>
          <a:p>
            <a:r>
              <a:rPr lang="es-ES" sz="2400" b="0" i="0" u="none" strike="noStrike" baseline="0" dirty="0">
                <a:latin typeface="ArialMT"/>
              </a:rPr>
              <a:t>gobierno de organizaciones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5005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E022E-2F13-4DFE-9C79-B358227A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10010"/>
          </a:xfrm>
        </p:spPr>
        <p:txBody>
          <a:bodyPr/>
          <a:lstStyle/>
          <a:p>
            <a:r>
              <a:rPr lang="es-ES" sz="3200" b="1" i="0" u="none" strike="noStrike" baseline="0" dirty="0">
                <a:latin typeface="Arial-BoldMT"/>
              </a:rPr>
              <a:t>Ámbito interno de la gobernanza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8635A-C417-4DDB-A030-2EE78139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b="0" i="0" u="none" strike="noStrike" baseline="0" dirty="0">
                <a:latin typeface="ArialMT"/>
              </a:rPr>
              <a:t>Además de tener como principal referencia a las autoridades estatales, también abarca </a:t>
            </a:r>
            <a:r>
              <a:rPr lang="es-ES" sz="2400" b="1" i="0" u="sng" strike="noStrike" baseline="0" dirty="0">
                <a:latin typeface="ArialMT"/>
              </a:rPr>
              <a:t>mecanismos informales </a:t>
            </a:r>
            <a:r>
              <a:rPr lang="es-ES" sz="2400" b="0" i="0" u="none" strike="noStrike" baseline="0" dirty="0">
                <a:latin typeface="ArialMT"/>
              </a:rPr>
              <a:t>y no necesariamente gubernamentales y, por lo tanto, permite que actores no estatales puedan ser objeto de las políticas propias de la gobernanza</a:t>
            </a:r>
          </a:p>
          <a:p>
            <a:pPr marL="0" indent="0" algn="just">
              <a:buNone/>
            </a:pPr>
            <a:endParaRPr lang="es-ES" sz="2400" b="0" i="0" u="none" strike="noStrike" baseline="0" dirty="0">
              <a:latin typeface="ArialMT"/>
            </a:endParaRPr>
          </a:p>
          <a:p>
            <a:pPr marL="0" indent="0" algn="ctr">
              <a:buNone/>
            </a:pPr>
            <a:r>
              <a:rPr lang="es-ES" sz="2400" b="0" i="0" u="none" strike="noStrike" baseline="0" dirty="0">
                <a:latin typeface="ArialMT"/>
              </a:rPr>
              <a:t>tres dimensiones</a:t>
            </a:r>
          </a:p>
          <a:p>
            <a:pPr marL="0" indent="0" algn="ctr">
              <a:buNone/>
            </a:pPr>
            <a:endParaRPr lang="es-ES" sz="2400" b="0" i="0" u="none" strike="noStrike" baseline="0" dirty="0">
              <a:latin typeface="ArialMT"/>
            </a:endParaRPr>
          </a:p>
          <a:p>
            <a:pPr algn="l"/>
            <a:r>
              <a:rPr lang="es-ES" sz="2400" b="0" i="0" u="none" strike="noStrike" baseline="0" dirty="0">
                <a:latin typeface="ArialMT"/>
              </a:rPr>
              <a:t>a) la dimensión organizacional,</a:t>
            </a:r>
          </a:p>
          <a:p>
            <a:pPr algn="l"/>
            <a:r>
              <a:rPr lang="es-ES" sz="2400" b="0" i="0" u="none" strike="noStrike" baseline="0" dirty="0">
                <a:latin typeface="ArialMT"/>
              </a:rPr>
              <a:t>b) la dimensión política y,</a:t>
            </a:r>
          </a:p>
          <a:p>
            <a:pPr algn="l"/>
            <a:r>
              <a:rPr lang="es-ES" sz="2400" b="0" i="0" u="none" strike="noStrike" baseline="0" dirty="0">
                <a:latin typeface="ArialMT"/>
              </a:rPr>
              <a:t>c) la dimensión sistémica.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09805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648C1-5D62-425F-A56B-57925FDB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i="0" u="none" strike="noStrike" baseline="0" dirty="0">
                <a:latin typeface="Arial-BoldMT"/>
              </a:rPr>
              <a:t>Propósito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3C3A17-18A0-4F51-898B-B61BD7E77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s-ES" sz="1800" b="0" i="0" u="none" strike="noStrike" baseline="0" dirty="0">
              <a:latin typeface="ArialMT"/>
            </a:endParaRPr>
          </a:p>
          <a:p>
            <a:pPr marL="0" indent="0" algn="just">
              <a:buNone/>
            </a:pPr>
            <a:endParaRPr lang="es-ES" b="0" i="0" u="none" strike="noStrike" baseline="0" dirty="0">
              <a:latin typeface="ArialMT"/>
            </a:endParaRPr>
          </a:p>
          <a:p>
            <a:pPr algn="just"/>
            <a:r>
              <a:rPr lang="es-ES" b="0" i="0" u="none" strike="noStrike" baseline="0" dirty="0">
                <a:latin typeface="ArialMT"/>
              </a:rPr>
              <a:t>influir y delimitar los poderes de decisión en una organización con el fin de mejorar su eficiencia y el incremento de la legitimidad, y que así tengan un mayor grado de reputación ética ante los agentes interesados (</a:t>
            </a:r>
            <a:r>
              <a:rPr lang="es-ES" b="0" i="1" u="none" strike="noStrike" baseline="0" dirty="0" err="1">
                <a:latin typeface="Arial-ItalicMT"/>
              </a:rPr>
              <a:t>stakeholders</a:t>
            </a:r>
            <a:r>
              <a:rPr lang="es-ES" b="0" i="0" u="none" strike="noStrike" baseline="0" dirty="0">
                <a:latin typeface="ArialMT"/>
              </a:rPr>
              <a:t>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20832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05DE3-4379-45E3-A990-A89096752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65994"/>
          </a:xfrm>
        </p:spPr>
        <p:txBody>
          <a:bodyPr/>
          <a:lstStyle/>
          <a:p>
            <a:r>
              <a:rPr lang="es-ES" sz="4000" b="1" i="0" u="none" strike="noStrike" baseline="0" dirty="0">
                <a:latin typeface="Arial-BoldMT"/>
              </a:rPr>
              <a:t>Contenido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16E7B2-A08E-4BE2-ADB7-ED91E56FB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s-ES" sz="2800" b="0" i="0" u="none" strike="noStrike" baseline="0" dirty="0">
                <a:latin typeface="ArialMT"/>
              </a:rPr>
              <a:t>a) integridad</a:t>
            </a:r>
          </a:p>
          <a:p>
            <a:pPr marL="0" indent="0" algn="l">
              <a:buNone/>
            </a:pPr>
            <a:endParaRPr lang="es-ES" sz="2800" b="0" i="0" u="none" strike="noStrike" baseline="0" dirty="0">
              <a:latin typeface="ArialMT"/>
            </a:endParaRPr>
          </a:p>
          <a:p>
            <a:pPr algn="l"/>
            <a:r>
              <a:rPr lang="es-ES" sz="2800" b="0" i="0" u="none" strike="noStrike" baseline="0" dirty="0">
                <a:latin typeface="ArialMT"/>
              </a:rPr>
              <a:t>b) aumento de democracia</a:t>
            </a:r>
          </a:p>
          <a:p>
            <a:pPr algn="l"/>
            <a:endParaRPr lang="es-ES" sz="2800" b="0" i="0" u="none" strike="noStrike" baseline="0" dirty="0">
              <a:latin typeface="ArialMT"/>
            </a:endParaRPr>
          </a:p>
          <a:p>
            <a:pPr algn="l"/>
            <a:r>
              <a:rPr lang="es-ES" sz="2800" b="0" i="0" u="none" strike="noStrike" baseline="0" dirty="0">
                <a:latin typeface="ArialMT"/>
              </a:rPr>
              <a:t>c) medidas de control de las decisiones</a:t>
            </a:r>
          </a:p>
          <a:p>
            <a:pPr algn="l"/>
            <a:endParaRPr lang="es-ES" sz="2800" b="0" i="0" u="none" strike="noStrike" baseline="0" dirty="0">
              <a:latin typeface="ArialMT"/>
            </a:endParaRPr>
          </a:p>
          <a:p>
            <a:pPr algn="l"/>
            <a:r>
              <a:rPr lang="es-ES" sz="2800" b="0" i="0" u="none" strike="noStrike" baseline="0" dirty="0">
                <a:latin typeface="ArialMT"/>
              </a:rPr>
              <a:t>d) transparencia</a:t>
            </a:r>
          </a:p>
          <a:p>
            <a:pPr marL="0" indent="0" algn="l">
              <a:buNone/>
            </a:pPr>
            <a:endParaRPr lang="es-ES" sz="2800" b="0" i="0" u="none" strike="noStrike" baseline="0" dirty="0">
              <a:latin typeface="ArialMT"/>
            </a:endParaRPr>
          </a:p>
          <a:p>
            <a:pPr algn="l"/>
            <a:r>
              <a:rPr lang="es-ES" sz="2800" b="0" i="0" u="none" strike="noStrike" baseline="0" dirty="0">
                <a:latin typeface="ArialMT"/>
              </a:rPr>
              <a:t>e) responsabilidad social y sostenibilidad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96934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ED24B-7468-4662-8701-CBC0EDB7F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19"/>
            <a:ext cx="8229600" cy="1296145"/>
          </a:xfrm>
        </p:spPr>
        <p:txBody>
          <a:bodyPr/>
          <a:lstStyle/>
          <a:p>
            <a:r>
              <a:rPr lang="es-ES" sz="4400" b="1" i="0" u="none" strike="noStrike" baseline="0" dirty="0">
                <a:latin typeface="Arial-BoldMT"/>
              </a:rPr>
              <a:t>International </a:t>
            </a:r>
            <a:r>
              <a:rPr lang="es-ES" sz="4400" b="1" i="0" u="none" strike="noStrike" baseline="0" dirty="0" err="1">
                <a:latin typeface="Arial-BoldMT"/>
              </a:rPr>
              <a:t>governmental</a:t>
            </a:r>
            <a:r>
              <a:rPr lang="es-ES" sz="4400" b="1" i="0" u="none" strike="noStrike" baseline="0" dirty="0">
                <a:latin typeface="Arial-BoldMT"/>
              </a:rPr>
              <a:t> </a:t>
            </a:r>
            <a:r>
              <a:rPr lang="es-ES" sz="4400" b="1" i="0" u="none" strike="noStrike" baseline="0" dirty="0" err="1">
                <a:latin typeface="Arial-BoldMT"/>
              </a:rPr>
              <a:t>organizations</a:t>
            </a:r>
            <a:br>
              <a:rPr lang="es-ES" sz="4400" b="1" i="0" u="none" strike="noStrike" baseline="0" dirty="0">
                <a:latin typeface="Arial-BoldMT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0C18E4-C036-4145-8A52-F2A2909F5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14093"/>
          </a:xfrm>
        </p:spPr>
        <p:txBody>
          <a:bodyPr/>
          <a:lstStyle/>
          <a:p>
            <a:pPr algn="l"/>
            <a:r>
              <a:rPr lang="es-ES" sz="1800" b="1" i="0" u="none" strike="noStrike" baseline="0" dirty="0">
                <a:latin typeface="Arial-BoldMT"/>
              </a:rPr>
              <a:t>Council </a:t>
            </a:r>
            <a:r>
              <a:rPr lang="es-ES" sz="1800" b="1" i="0" u="none" strike="noStrike" baseline="0" dirty="0" err="1">
                <a:latin typeface="Arial-BoldMT"/>
              </a:rPr>
              <a:t>of</a:t>
            </a:r>
            <a:r>
              <a:rPr lang="es-ES" sz="1800" b="1" i="0" u="none" strike="noStrike" baseline="0" dirty="0">
                <a:latin typeface="Arial-BoldMT"/>
              </a:rPr>
              <a:t> </a:t>
            </a:r>
            <a:r>
              <a:rPr lang="es-ES" sz="1800" b="1" i="0" u="none" strike="noStrike" baseline="0" dirty="0" err="1">
                <a:latin typeface="Arial-BoldMT"/>
              </a:rPr>
              <a:t>Europe</a:t>
            </a:r>
            <a:endParaRPr lang="en-US" sz="2000" b="0" i="0" u="none" strike="noStrike" baseline="0" dirty="0">
              <a:latin typeface="ArialMT"/>
            </a:endParaRP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2004 </a:t>
            </a:r>
            <a:r>
              <a:rPr lang="en-US" sz="2000" b="0" i="1" u="none" strike="noStrike" baseline="0" dirty="0">
                <a:latin typeface="Arial-ItalicMT"/>
              </a:rPr>
              <a:t>Resolution I on the principles of good governance in sport</a:t>
            </a: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2005 </a:t>
            </a:r>
            <a:r>
              <a:rPr lang="en-US" sz="2000" b="0" i="1" u="none" strike="noStrike" baseline="0" dirty="0">
                <a:latin typeface="Arial-ItalicMT"/>
              </a:rPr>
              <a:t>Recommendation Rec (2005) 8 on the principles of good governance in sport </a:t>
            </a:r>
            <a:r>
              <a:rPr lang="en-US" sz="2000" b="0" i="0" u="none" strike="noStrike" baseline="0" dirty="0">
                <a:latin typeface="ArialMT"/>
              </a:rPr>
              <a:t>2012 </a:t>
            </a:r>
            <a:r>
              <a:rPr lang="en-US" sz="2000" b="0" i="1" u="none" strike="noStrike" baseline="0" dirty="0">
                <a:latin typeface="Arial-ItalicMT"/>
              </a:rPr>
              <a:t>Resolution 1875 (2012) Good governance and ethics in sport</a:t>
            </a:r>
          </a:p>
          <a:p>
            <a:pPr algn="l"/>
            <a:r>
              <a:rPr lang="es-ES" sz="2000" b="1" i="0" u="none" strike="noStrike" baseline="0" dirty="0" err="1">
                <a:latin typeface="Arial-BoldMT"/>
              </a:rPr>
              <a:t>European</a:t>
            </a:r>
            <a:r>
              <a:rPr lang="es-ES" sz="2000" b="1" i="0" u="none" strike="noStrike" baseline="0" dirty="0">
                <a:latin typeface="Arial-BoldMT"/>
              </a:rPr>
              <a:t> Union</a:t>
            </a:r>
          </a:p>
          <a:p>
            <a:pPr algn="l"/>
            <a:r>
              <a:rPr lang="es-ES" sz="2000" b="0" i="0" u="none" strike="noStrike" baseline="0" dirty="0">
                <a:latin typeface="ArialMT"/>
              </a:rPr>
              <a:t>2000 </a:t>
            </a:r>
            <a:r>
              <a:rPr lang="en-US" sz="2000" b="0" i="1" u="none" strike="noStrike" baseline="0" dirty="0">
                <a:latin typeface="Arial-ItalicMT"/>
              </a:rPr>
              <a:t>Nice Declaration on the specific characteristics of sport and its social function </a:t>
            </a:r>
            <a:r>
              <a:rPr lang="es-ES" sz="2000" b="0" i="1" u="none" strike="noStrike" baseline="0" dirty="0">
                <a:latin typeface="Arial-ItalicMT"/>
              </a:rPr>
              <a:t>in </a:t>
            </a:r>
            <a:r>
              <a:rPr lang="es-ES" sz="2000" b="0" i="1" u="none" strike="noStrike" baseline="0" dirty="0" err="1">
                <a:latin typeface="Arial-ItalicMT"/>
              </a:rPr>
              <a:t>Europe</a:t>
            </a:r>
            <a:endParaRPr lang="es-ES" sz="2000" b="0" i="1" u="none" strike="noStrike" baseline="0" dirty="0">
              <a:latin typeface="Arial-ItalicMT"/>
            </a:endParaRP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2007 </a:t>
            </a:r>
            <a:r>
              <a:rPr lang="en-US" sz="2000" b="0" i="1" u="none" strike="noStrike" baseline="0" dirty="0">
                <a:latin typeface="Arial-ItalicMT"/>
              </a:rPr>
              <a:t>White paper on sport</a:t>
            </a:r>
          </a:p>
          <a:p>
            <a:pPr algn="l"/>
            <a:r>
              <a:rPr lang="es-ES" sz="2000" b="0" i="0" u="none" strike="noStrike" baseline="0" dirty="0">
                <a:latin typeface="ArialMT"/>
              </a:rPr>
              <a:t>2011 </a:t>
            </a:r>
            <a:r>
              <a:rPr lang="en-US" sz="2000" b="0" i="1" u="none" strike="noStrike" baseline="0" dirty="0">
                <a:latin typeface="Arial-ItalicMT"/>
              </a:rPr>
              <a:t>Communication to the European Parliament: developing the European</a:t>
            </a:r>
          </a:p>
          <a:p>
            <a:pPr algn="l"/>
            <a:r>
              <a:rPr lang="es-ES" sz="2000" b="0" i="1" u="none" strike="noStrike" baseline="0" dirty="0" err="1">
                <a:latin typeface="Arial-ItalicMT"/>
              </a:rPr>
              <a:t>dimension</a:t>
            </a:r>
            <a:r>
              <a:rPr lang="es-ES" sz="2000" b="0" i="1" u="none" strike="noStrike" baseline="0" dirty="0">
                <a:latin typeface="Arial-ItalicMT"/>
              </a:rPr>
              <a:t> </a:t>
            </a:r>
            <a:r>
              <a:rPr lang="es-ES" sz="2000" b="0" i="1" u="none" strike="noStrike" baseline="0" dirty="0" err="1">
                <a:latin typeface="Arial-ItalicMT"/>
              </a:rPr>
              <a:t>of</a:t>
            </a:r>
            <a:r>
              <a:rPr lang="es-ES" sz="2000" b="0" i="1" u="none" strike="noStrike" baseline="0" dirty="0">
                <a:latin typeface="Arial-ItalicMT"/>
              </a:rPr>
              <a:t> sport</a:t>
            </a: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2013 </a:t>
            </a:r>
            <a:r>
              <a:rPr lang="en-US" sz="2000" b="0" i="1" u="none" strike="noStrike" baseline="0" dirty="0">
                <a:latin typeface="Arial-ItalicMT"/>
              </a:rPr>
              <a:t>Principles of good governance in sport (to be published by Expert Group GG)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5628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08DBC-9FEB-4236-A077-7FE1284C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2046114"/>
          </a:xfrm>
        </p:spPr>
        <p:txBody>
          <a:bodyPr/>
          <a:lstStyle/>
          <a:p>
            <a:r>
              <a:rPr lang="es-ES" sz="4400" b="1" i="0" u="none" strike="noStrike" baseline="0" dirty="0">
                <a:latin typeface="Arial-BoldMT"/>
              </a:rPr>
              <a:t>International non-</a:t>
            </a:r>
            <a:r>
              <a:rPr lang="es-ES" sz="4400" b="1" i="0" u="none" strike="noStrike" baseline="0" dirty="0" err="1">
                <a:latin typeface="Arial-BoldMT"/>
              </a:rPr>
              <a:t>governmental</a:t>
            </a:r>
            <a:r>
              <a:rPr lang="es-ES" sz="4400" b="1" i="0" u="none" strike="noStrike" baseline="0" dirty="0">
                <a:latin typeface="Arial-BoldMT"/>
              </a:rPr>
              <a:t> </a:t>
            </a:r>
            <a:r>
              <a:rPr lang="es-ES" sz="4400" b="1" i="0" u="none" strike="noStrike" baseline="0" dirty="0" err="1">
                <a:latin typeface="Arial-BoldMT"/>
              </a:rPr>
              <a:t>organizations</a:t>
            </a:r>
            <a:br>
              <a:rPr lang="es-ES" sz="4400" b="1" i="0" u="none" strike="noStrike" baseline="0" dirty="0">
                <a:latin typeface="Arial-BoldMT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6C02B9-BA88-4173-8E58-B303A5BA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s-ES" sz="2000" b="1" i="0" u="none" strike="noStrike" baseline="0" dirty="0" err="1">
                <a:latin typeface="Arial-BoldMT"/>
              </a:rPr>
              <a:t>Transparency</a:t>
            </a:r>
            <a:r>
              <a:rPr lang="es-ES" sz="2000" b="1" i="0" u="none" strike="noStrike" baseline="0" dirty="0">
                <a:latin typeface="Arial-BoldMT"/>
              </a:rPr>
              <a:t> International</a:t>
            </a: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2011 </a:t>
            </a:r>
            <a:r>
              <a:rPr lang="en-US" sz="2000" b="0" i="1" u="none" strike="noStrike" baseline="0" dirty="0">
                <a:latin typeface="Arial-ItalicMT"/>
              </a:rPr>
              <a:t>Safe hands: building integrity and transparency at FIFA</a:t>
            </a:r>
          </a:p>
          <a:p>
            <a:pPr algn="l"/>
            <a:r>
              <a:rPr lang="es-ES" sz="2000" b="0" i="0" u="none" strike="noStrike" baseline="0" dirty="0">
                <a:latin typeface="ArialMT"/>
              </a:rPr>
              <a:t>2011 </a:t>
            </a:r>
            <a:r>
              <a:rPr lang="es-ES" sz="2000" b="0" i="1" u="none" strike="noStrike" baseline="0" dirty="0">
                <a:latin typeface="Arial-ItalicMT"/>
              </a:rPr>
              <a:t>ICC </a:t>
            </a:r>
            <a:r>
              <a:rPr lang="es-ES" sz="2000" b="0" i="1" u="none" strike="noStrike" baseline="0" dirty="0" err="1">
                <a:latin typeface="Arial-ItalicMT"/>
              </a:rPr>
              <a:t>governance</a:t>
            </a:r>
            <a:r>
              <a:rPr lang="es-ES" sz="2000" b="0" i="1" u="none" strike="noStrike" baseline="0" dirty="0">
                <a:latin typeface="Arial-ItalicMT"/>
              </a:rPr>
              <a:t> </a:t>
            </a:r>
            <a:r>
              <a:rPr lang="es-ES" sz="2000" b="0" i="1" u="none" strike="noStrike" baseline="0" dirty="0" err="1">
                <a:latin typeface="Arial-ItalicMT"/>
              </a:rPr>
              <a:t>review</a:t>
            </a:r>
            <a:endParaRPr lang="es-ES" sz="2000" b="0" i="1" u="none" strike="noStrike" baseline="0" dirty="0">
              <a:latin typeface="Arial-ItalicMT"/>
            </a:endParaRPr>
          </a:p>
          <a:p>
            <a:pPr algn="l"/>
            <a:r>
              <a:rPr lang="es-ES" sz="2000" b="1" i="0" u="none" strike="noStrike" baseline="0" dirty="0">
                <a:latin typeface="Arial-BoldMT"/>
              </a:rPr>
              <a:t>Play </a:t>
            </a:r>
            <a:r>
              <a:rPr lang="es-ES" sz="2000" b="1" i="0" u="none" strike="noStrike" baseline="0" dirty="0" err="1">
                <a:latin typeface="Arial-BoldMT"/>
              </a:rPr>
              <a:t>the</a:t>
            </a:r>
            <a:r>
              <a:rPr lang="es-ES" sz="2000" b="1" i="0" u="none" strike="noStrike" baseline="0" dirty="0">
                <a:latin typeface="Arial-BoldMT"/>
              </a:rPr>
              <a:t> </a:t>
            </a:r>
            <a:r>
              <a:rPr lang="es-ES" sz="2000" b="1" i="0" u="none" strike="noStrike" baseline="0" dirty="0" err="1">
                <a:latin typeface="Arial-BoldMT"/>
              </a:rPr>
              <a:t>Game</a:t>
            </a:r>
            <a:endParaRPr lang="es-ES" sz="2000" b="1" i="0" u="none" strike="noStrike" baseline="0" dirty="0">
              <a:latin typeface="Arial-BoldMT"/>
            </a:endParaRP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2011 </a:t>
            </a:r>
            <a:r>
              <a:rPr lang="en-US" sz="2000" b="0" i="1" u="none" strike="noStrike" baseline="0" dirty="0">
                <a:latin typeface="Arial-ItalicMT"/>
              </a:rPr>
              <a:t>Cologne consensus: towards a global code for governance in sport</a:t>
            </a:r>
          </a:p>
          <a:p>
            <a:pPr algn="l"/>
            <a:r>
              <a:rPr lang="es-ES" sz="2000" b="1" i="0" u="none" strike="noStrike" baseline="0" dirty="0" err="1">
                <a:latin typeface="Arial-BoldMT"/>
              </a:rPr>
              <a:t>One</a:t>
            </a:r>
            <a:r>
              <a:rPr lang="es-ES" sz="2000" b="1" i="0" u="none" strike="noStrike" baseline="0" dirty="0">
                <a:latin typeface="Arial-BoldMT"/>
              </a:rPr>
              <a:t> </a:t>
            </a:r>
            <a:r>
              <a:rPr lang="es-ES" sz="2000" b="1" i="0" u="none" strike="noStrike" baseline="0" dirty="0" err="1">
                <a:latin typeface="Arial-BoldMT"/>
              </a:rPr>
              <a:t>World</a:t>
            </a:r>
            <a:r>
              <a:rPr lang="es-ES" sz="2000" b="1" i="0" u="none" strike="noStrike" baseline="0" dirty="0">
                <a:latin typeface="Arial-BoldMT"/>
              </a:rPr>
              <a:t> Trust</a:t>
            </a: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2007 </a:t>
            </a:r>
            <a:r>
              <a:rPr lang="en-US" sz="2000" b="0" i="1" u="none" strike="noStrike" baseline="0" dirty="0">
                <a:latin typeface="Arial-ItalicMT"/>
              </a:rPr>
              <a:t>Global Accountability Report: FIFA accountability profile</a:t>
            </a: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2008 </a:t>
            </a:r>
            <a:r>
              <a:rPr lang="en-US" sz="2000" b="0" i="1" u="none" strike="noStrike" baseline="0" dirty="0">
                <a:latin typeface="Arial-ItalicMT"/>
              </a:rPr>
              <a:t>Global Accountability Report: IOC accountability profile</a:t>
            </a:r>
          </a:p>
          <a:p>
            <a:pPr algn="l"/>
            <a:r>
              <a:rPr lang="es-ES" sz="2000" b="1" i="0" u="none" strike="noStrike" baseline="0" dirty="0" err="1">
                <a:latin typeface="Arial-BoldMT"/>
              </a:rPr>
              <a:t>Transnational</a:t>
            </a:r>
            <a:r>
              <a:rPr lang="es-ES" sz="2000" b="1" i="0" u="none" strike="noStrike" baseline="0" dirty="0">
                <a:latin typeface="Arial-BoldMT"/>
              </a:rPr>
              <a:t> </a:t>
            </a:r>
            <a:r>
              <a:rPr lang="es-ES" sz="2000" b="1" i="0" u="none" strike="noStrike" baseline="0" dirty="0" err="1">
                <a:latin typeface="Arial-BoldMT"/>
              </a:rPr>
              <a:t>corporations</a:t>
            </a:r>
            <a:endParaRPr lang="es-ES" sz="2000" b="1" i="0" u="none" strike="noStrike" baseline="0" dirty="0">
              <a:latin typeface="Arial-BoldMT"/>
            </a:endParaRPr>
          </a:p>
          <a:p>
            <a:pPr algn="l"/>
            <a:r>
              <a:rPr lang="es-ES" sz="2000" b="1" i="0" u="none" strike="noStrike" baseline="0" dirty="0">
                <a:latin typeface="Arial-BoldMT"/>
              </a:rPr>
              <a:t>PricewaterhouseCoopers</a:t>
            </a:r>
          </a:p>
          <a:p>
            <a:pPr algn="l"/>
            <a:r>
              <a:rPr lang="en-US" sz="2000" b="0" i="0" u="none" strike="noStrike" baseline="0" dirty="0">
                <a:latin typeface="ArialMT"/>
              </a:rPr>
              <a:t>2012 </a:t>
            </a:r>
            <a:r>
              <a:rPr lang="en-US" sz="2000" b="0" i="1" u="none" strike="noStrike" baseline="0" dirty="0">
                <a:latin typeface="Arial-ItalicMT"/>
              </a:rPr>
              <a:t>An independent governance review of the International Cricket Council</a:t>
            </a:r>
            <a:endParaRPr 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0024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7819BC-0E99-408A-8DBE-69C43A879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s-ES" sz="4000" dirty="0">
                <a:solidFill>
                  <a:srgbClr val="FFFF00"/>
                </a:solidFill>
                <a:latin typeface="Titillium Web" panose="00000500000000000000" pitchFamily="2" charset="0"/>
              </a:rPr>
              <a:t>Cuando un juego moviliza a miles de millones de personas deja de ser un mero juego</a:t>
            </a:r>
          </a:p>
          <a:p>
            <a:pPr algn="just" eaLnBrk="1" hangingPunct="1">
              <a:defRPr/>
            </a:pPr>
            <a:endParaRPr lang="es-ES" sz="4000" dirty="0">
              <a:solidFill>
                <a:srgbClr val="FFFF00"/>
              </a:solidFill>
              <a:latin typeface="Titillium Web" panose="00000500000000000000" pitchFamily="2" charset="0"/>
            </a:endParaRPr>
          </a:p>
          <a:p>
            <a:pPr marL="0" indent="0" eaLnBrk="1" hangingPunct="1">
              <a:buNone/>
              <a:defRPr/>
            </a:pPr>
            <a:r>
              <a:rPr lang="es-ES" sz="4000" dirty="0" err="1">
                <a:solidFill>
                  <a:srgbClr val="FFFF00"/>
                </a:solidFill>
                <a:latin typeface="Titillium Web" panose="00000500000000000000" pitchFamily="2" charset="0"/>
              </a:rPr>
              <a:t>Kuper</a:t>
            </a:r>
            <a:r>
              <a:rPr lang="es-ES" sz="4000" dirty="0">
                <a:solidFill>
                  <a:srgbClr val="FFFF00"/>
                </a:solidFill>
                <a:latin typeface="Titillium Web" panose="00000500000000000000" pitchFamily="2" charset="0"/>
              </a:rPr>
              <a:t>, </a:t>
            </a:r>
            <a:r>
              <a:rPr lang="es-ES" sz="4000" dirty="0" err="1">
                <a:solidFill>
                  <a:srgbClr val="FFFF00"/>
                </a:solidFill>
                <a:latin typeface="Titillium Web" panose="00000500000000000000" pitchFamily="2" charset="0"/>
              </a:rPr>
              <a:t>Simon</a:t>
            </a:r>
            <a:endParaRPr lang="es-E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51275-27AB-4933-9ACB-42F4B4F7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i="0" u="none" strike="noStrike" baseline="0" dirty="0" err="1">
                <a:latin typeface="Arial-BoldMT"/>
              </a:rPr>
              <a:t>Transnational</a:t>
            </a:r>
            <a:r>
              <a:rPr lang="es-ES" sz="3600" b="1" i="0" u="none" strike="noStrike" baseline="0" dirty="0">
                <a:latin typeface="Arial-BoldMT"/>
              </a:rPr>
              <a:t> </a:t>
            </a:r>
            <a:r>
              <a:rPr lang="es-ES" sz="3600" b="1" i="0" u="none" strike="noStrike" baseline="0" dirty="0" err="1">
                <a:latin typeface="Arial-BoldMT"/>
              </a:rPr>
              <a:t>corporations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3A3213-474D-4016-8095-5112DC6B1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s-ES" b="1" i="0" u="none" strike="noStrike" baseline="0" dirty="0">
                <a:latin typeface="Arial-BoldMT"/>
              </a:rPr>
              <a:t>PricewaterhouseCoopers</a:t>
            </a:r>
          </a:p>
          <a:p>
            <a:pPr marL="0" indent="0" algn="l">
              <a:buNone/>
            </a:pPr>
            <a:endParaRPr lang="es-ES" b="1" i="0" u="none" strike="noStrike" baseline="0" dirty="0">
              <a:latin typeface="Arial-BoldMT"/>
            </a:endParaRPr>
          </a:p>
          <a:p>
            <a:pPr algn="l"/>
            <a:r>
              <a:rPr lang="en-US" b="0" i="0" u="none" strike="noStrike" baseline="0" dirty="0">
                <a:latin typeface="ArialMT"/>
              </a:rPr>
              <a:t>2012 </a:t>
            </a:r>
            <a:r>
              <a:rPr lang="en-US" b="0" i="1" u="none" strike="noStrike" baseline="0" dirty="0">
                <a:latin typeface="Arial-ItalicMT"/>
              </a:rPr>
              <a:t>An independent governance review of the International Cricket Council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9475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55A57-6C00-4B51-8A95-4F756D75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936104"/>
          </a:xfrm>
        </p:spPr>
        <p:txBody>
          <a:bodyPr/>
          <a:lstStyle/>
          <a:p>
            <a:r>
              <a:rPr lang="es-ES" sz="3200" b="1" i="0" u="none" strike="noStrike" baseline="0" dirty="0">
                <a:latin typeface="MyriadPro-BoldCond"/>
              </a:rPr>
              <a:t>dificultades de la gobernanza </a:t>
            </a:r>
            <a:br>
              <a:rPr lang="es-ES" sz="3200" b="1" i="0" u="none" strike="noStrike" baseline="0" dirty="0">
                <a:latin typeface="MyriadPro-BoldCond"/>
              </a:rPr>
            </a:br>
            <a:r>
              <a:rPr lang="es-ES" sz="3200" b="1" i="0" u="none" strike="noStrike" baseline="0" dirty="0">
                <a:latin typeface="MyriadPro-BoldCond"/>
              </a:rPr>
              <a:t>en el ámbito deportivo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B7933F-AFD6-411D-AAD4-D3DCACF0B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r>
              <a:rPr lang="es-ES" sz="2000" b="0" i="0" u="none" strike="noStrike" baseline="0" dirty="0">
                <a:latin typeface="MyriadPro-Semibold"/>
              </a:rPr>
              <a:t>1. La gobernanza a través de una estructura multitudinaria </a:t>
            </a:r>
            <a:r>
              <a:rPr lang="es-ES" sz="2000" b="1" i="0" u="sng" strike="noStrike" baseline="0" dirty="0">
                <a:latin typeface="MyriadPro-Semibold"/>
              </a:rPr>
              <a:t>no siempre representativa</a:t>
            </a:r>
          </a:p>
          <a:p>
            <a:endParaRPr lang="es-ES" sz="2000" dirty="0">
              <a:latin typeface="MyriadPro-Semibold"/>
            </a:endParaRPr>
          </a:p>
          <a:p>
            <a:r>
              <a:rPr lang="es-ES" sz="2000" b="0" i="0" u="none" strike="noStrike" baseline="0" dirty="0">
                <a:latin typeface="MyriadPro-Semibold"/>
              </a:rPr>
              <a:t>2. Fijación </a:t>
            </a:r>
            <a:r>
              <a:rPr lang="es-ES" sz="2000" b="1" i="0" u="sng" strike="noStrike" baseline="0" dirty="0">
                <a:latin typeface="MyriadPro-Semibold"/>
              </a:rPr>
              <a:t>difusa </a:t>
            </a:r>
            <a:r>
              <a:rPr lang="es-ES" sz="2000" b="0" i="0" u="none" strike="noStrike" baseline="0" dirty="0">
                <a:latin typeface="MyriadPro-Semibold"/>
              </a:rPr>
              <a:t>de objetivos estratégicos</a:t>
            </a:r>
          </a:p>
          <a:p>
            <a:pPr marL="0" indent="0">
              <a:buNone/>
            </a:pPr>
            <a:endParaRPr lang="es-ES" sz="2000" b="0" i="0" u="none" strike="noStrike" baseline="0" dirty="0">
              <a:latin typeface="MyriadPro-Semibold"/>
            </a:endParaRPr>
          </a:p>
          <a:p>
            <a:r>
              <a:rPr lang="es-ES" sz="2000" b="0" i="0" u="none" strike="noStrike" baseline="0" dirty="0">
                <a:latin typeface="MyriadPro-Semibold"/>
              </a:rPr>
              <a:t>3. Forma organizativa </a:t>
            </a:r>
            <a:r>
              <a:rPr lang="es-ES" sz="2000" b="1" i="0" u="sng" strike="noStrike" baseline="0" dirty="0">
                <a:latin typeface="MyriadPro-Semibold"/>
              </a:rPr>
              <a:t>obsoleta</a:t>
            </a:r>
            <a:r>
              <a:rPr lang="es-ES" sz="2000" b="0" i="0" u="none" strike="noStrike" baseline="0" dirty="0">
                <a:latin typeface="MyriadPro-Semibold"/>
              </a:rPr>
              <a:t> centrada en la Asamblea y con pocos contrapesos</a:t>
            </a:r>
          </a:p>
          <a:p>
            <a:pPr marL="0" indent="0">
              <a:buNone/>
            </a:pPr>
            <a:endParaRPr lang="es-ES" sz="2000" b="0" i="0" u="none" strike="noStrike" baseline="0" dirty="0">
              <a:latin typeface="MyriadPro-Semibold"/>
            </a:endParaRPr>
          </a:p>
          <a:p>
            <a:r>
              <a:rPr lang="es-ES" sz="2000" dirty="0">
                <a:latin typeface="MyriadPro-Semibold"/>
              </a:rPr>
              <a:t>4. </a:t>
            </a:r>
            <a:r>
              <a:rPr lang="es-ES" sz="2000" b="1" u="sng" dirty="0">
                <a:latin typeface="MyriadPro-Semibold"/>
              </a:rPr>
              <a:t>Deficiente regulación </a:t>
            </a:r>
            <a:r>
              <a:rPr lang="es-ES" sz="2000" dirty="0">
                <a:latin typeface="MyriadPro-Semibold"/>
              </a:rPr>
              <a:t>del conflicto de intereses y confusión entre estos</a:t>
            </a:r>
          </a:p>
          <a:p>
            <a:endParaRPr lang="es-ES" sz="2000" dirty="0">
              <a:latin typeface="MyriadPro-Semibold"/>
            </a:endParaRPr>
          </a:p>
          <a:p>
            <a:r>
              <a:rPr lang="es-ES" sz="2000" b="0" i="0" u="none" strike="noStrike" baseline="0" dirty="0">
                <a:latin typeface="MyriadPro-Semibold"/>
              </a:rPr>
              <a:t>5. Configuración monopolística </a:t>
            </a:r>
            <a:r>
              <a:rPr lang="es-ES" sz="2000" b="1" i="0" u="sng" strike="noStrike" baseline="0" dirty="0">
                <a:latin typeface="MyriadPro-Semibold"/>
              </a:rPr>
              <a:t>refractaria a la transparencia</a:t>
            </a:r>
          </a:p>
          <a:p>
            <a:endParaRPr lang="es-ES" sz="2000" dirty="0">
              <a:latin typeface="MyriadPro-Semibold"/>
            </a:endParaRPr>
          </a:p>
          <a:p>
            <a:r>
              <a:rPr lang="it-IT" sz="2000" b="0" i="0" u="none" strike="noStrike" baseline="0" dirty="0">
                <a:latin typeface="MyriadPro-Semibold"/>
              </a:rPr>
              <a:t>6. </a:t>
            </a:r>
            <a:r>
              <a:rPr lang="it-IT" sz="2000" b="1" i="0" u="sng" strike="noStrike" baseline="0" dirty="0">
                <a:latin typeface="MyriadPro-Semibold"/>
              </a:rPr>
              <a:t>Deficiente sistema disciplinario interno</a:t>
            </a:r>
            <a:endParaRPr lang="es-ES" sz="2000" b="1" u="sng" dirty="0"/>
          </a:p>
          <a:p>
            <a:endParaRPr lang="es-ES" sz="1800" b="0" i="0" u="none" strike="noStrike" baseline="0" dirty="0">
              <a:latin typeface="MyriadPro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776753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D1149-4E42-47F8-833B-9E8DBB795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65994"/>
          </a:xfrm>
        </p:spPr>
        <p:txBody>
          <a:bodyPr/>
          <a:lstStyle/>
          <a:p>
            <a:r>
              <a:rPr lang="es-ES" dirty="0"/>
              <a:t>COMO EVITARLO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AF117A-3EE3-48E5-AE17-9B97F7CF4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La </a:t>
            </a:r>
            <a:r>
              <a:rPr lang="es-ES" sz="2000" b="1" i="0" u="sng" strike="noStrike" baseline="0" dirty="0">
                <a:latin typeface="Arial-BoldMT"/>
              </a:rPr>
              <a:t>concienciación </a:t>
            </a:r>
            <a:r>
              <a:rPr lang="es-ES" sz="2000" b="0" i="0" u="none" strike="noStrike" baseline="0" dirty="0">
                <a:latin typeface="ArialMT"/>
              </a:rPr>
              <a:t>y el grado de exigencia social cada vez mayor en estos temas requiere que el conjunto de los agentes sociales respondan de manera adecuada a la preocupación de la ciudadanía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Los </a:t>
            </a:r>
            <a:r>
              <a:rPr lang="es-ES" sz="2000" b="0" i="1" u="none" strike="noStrike" baseline="0" dirty="0" err="1">
                <a:latin typeface="Arial-ItalicMT"/>
              </a:rPr>
              <a:t>stakeholders</a:t>
            </a:r>
            <a:r>
              <a:rPr lang="es-ES" sz="2000" b="0" i="1" u="none" strike="noStrike" baseline="0" dirty="0">
                <a:latin typeface="Arial-ItalicMT"/>
              </a:rPr>
              <a:t> </a:t>
            </a:r>
            <a:r>
              <a:rPr lang="es-ES" sz="2000" b="0" i="0" u="none" strike="noStrike" baseline="0" dirty="0">
                <a:latin typeface="ArialMT"/>
              </a:rPr>
              <a:t>(deportistas, patrocinadores, clubes, espectadores, aficionados, asociados, gobiernos, ciudadanos que pagan sus impuestos de los que nosotros podemos recibir una ayuda pública) tienen también cada vez más </a:t>
            </a:r>
            <a:r>
              <a:rPr lang="es-ES" sz="2000" b="1" i="0" u="sng" strike="noStrike" baseline="0" dirty="0">
                <a:latin typeface="Arial-BoldMT"/>
              </a:rPr>
              <a:t>exigencias</a:t>
            </a:r>
            <a:r>
              <a:rPr lang="es-ES" sz="2000" b="1" i="0" u="none" strike="noStrike" baseline="0" dirty="0">
                <a:latin typeface="Arial-BoldMT"/>
              </a:rPr>
              <a:t> </a:t>
            </a:r>
            <a:r>
              <a:rPr lang="es-ES" sz="2000" b="0" i="0" u="none" strike="noStrike" baseline="0" dirty="0">
                <a:latin typeface="ArialMT"/>
              </a:rPr>
              <a:t>respecto de la eficiencia y calidad ética de las organizaciones deportivas</a:t>
            </a:r>
          </a:p>
          <a:p>
            <a:pPr marL="0" indent="0" algn="just">
              <a:buNone/>
            </a:pPr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La </a:t>
            </a:r>
            <a:r>
              <a:rPr lang="es-ES" sz="2000" b="1" i="0" u="sng" strike="noStrike" baseline="0" dirty="0">
                <a:latin typeface="ArialMT"/>
              </a:rPr>
              <a:t>reputación</a:t>
            </a:r>
            <a:r>
              <a:rPr lang="es-ES" sz="2000" b="0" i="0" u="none" strike="noStrike" baseline="0" dirty="0">
                <a:latin typeface="ArialMT"/>
              </a:rPr>
              <a:t> es un valor económico cada vez más relevante, y esos </a:t>
            </a:r>
            <a:r>
              <a:rPr lang="es-ES" sz="2000" b="0" i="1" u="none" strike="noStrike" baseline="0" dirty="0" err="1">
                <a:latin typeface="Arial-ItalicMT"/>
              </a:rPr>
              <a:t>stakeholders</a:t>
            </a:r>
            <a:r>
              <a:rPr lang="es-ES" sz="2000" b="0" i="1" u="none" strike="noStrike" baseline="0" dirty="0">
                <a:latin typeface="Arial-ItalicMT"/>
              </a:rPr>
              <a:t> </a:t>
            </a:r>
            <a:r>
              <a:rPr lang="es-ES" sz="2000" b="0" i="0" u="none" strike="noStrike" baseline="0" dirty="0">
                <a:latin typeface="ArialMT"/>
              </a:rPr>
              <a:t>prefieren formar parte o colaborar con organizaciones clara y contundentemente pulcras en su funcionamiento interno y en su expresión externa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49446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0423-1357-4825-A98F-2494B2D5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93986"/>
          </a:xfrm>
        </p:spPr>
        <p:txBody>
          <a:bodyPr/>
          <a:lstStyle/>
          <a:p>
            <a:r>
              <a:rPr lang="es-ES" sz="3200" b="0" i="0" u="none" strike="noStrike" baseline="0" dirty="0">
                <a:latin typeface="ArialMT"/>
              </a:rPr>
              <a:t>la Agenda 2020 del COI</a:t>
            </a:r>
            <a:br>
              <a:rPr lang="es-ES" sz="3200" b="0" i="0" u="none" strike="noStrike" baseline="0" dirty="0">
                <a:latin typeface="ArialMT"/>
              </a:rPr>
            </a:br>
            <a:r>
              <a:rPr lang="es-ES" sz="3200" b="0" i="0" u="none" strike="noStrike" baseline="0" dirty="0">
                <a:latin typeface="ArialMT"/>
              </a:rPr>
              <a:t>modelos de Buen Gobierno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2C497D-F312-4F20-8AB8-EB1E7B953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1. </a:t>
            </a:r>
            <a:r>
              <a:rPr lang="es-ES" sz="2000" b="1" i="0" u="sng" strike="noStrike" baseline="0" dirty="0">
                <a:latin typeface="ArialMT"/>
              </a:rPr>
              <a:t>Cumplir</a:t>
            </a:r>
            <a:r>
              <a:rPr lang="es-ES" sz="2000" b="0" i="0" u="none" strike="noStrike" baseline="0" dirty="0">
                <a:latin typeface="ArialMT"/>
              </a:rPr>
              <a:t> con los objetivos y las metas fijadas de antemano y de manera democrática y participativa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2. Debemos seguir unas </a:t>
            </a:r>
            <a:r>
              <a:rPr lang="es-ES" sz="2000" b="1" i="0" u="sng" strike="noStrike" baseline="0" dirty="0">
                <a:latin typeface="ArialMT"/>
              </a:rPr>
              <a:t>pautas de comportamiento</a:t>
            </a:r>
            <a:r>
              <a:rPr lang="es-ES" sz="2000" b="0" i="0" u="none" strike="noStrike" baseline="0" dirty="0">
                <a:latin typeface="ArialMT"/>
              </a:rPr>
              <a:t> que cumplan escrupulosamente las normas fijadas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3. La </a:t>
            </a:r>
            <a:r>
              <a:rPr lang="es-ES" sz="2000" b="1" i="0" u="sng" strike="noStrike" baseline="0" dirty="0">
                <a:latin typeface="ArialMT"/>
              </a:rPr>
              <a:t>toma de decisiones </a:t>
            </a:r>
            <a:r>
              <a:rPr lang="es-ES" sz="2000" b="0" i="0" u="none" strike="noStrike" baseline="0" dirty="0">
                <a:latin typeface="ArialMT"/>
              </a:rPr>
              <a:t>debe seguir unos procesos preestablecidos, debidamente aprobados y que sean correctos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4. Los responsables de las organizaciones deben tener </a:t>
            </a:r>
            <a:r>
              <a:rPr lang="es-ES" sz="2000" b="1" i="0" u="sng" strike="noStrike" baseline="0" dirty="0">
                <a:latin typeface="ArialMT"/>
              </a:rPr>
              <a:t>comportamientos éticos intachables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5. La organización </a:t>
            </a:r>
            <a:r>
              <a:rPr lang="es-ES" sz="2000" b="1" i="0" u="sng" strike="noStrike" baseline="0" dirty="0">
                <a:latin typeface="ArialMT"/>
              </a:rPr>
              <a:t>debe responder </a:t>
            </a:r>
            <a:r>
              <a:rPr lang="es-ES" sz="2000" b="0" i="0" u="none" strike="noStrike" baseline="0" dirty="0">
                <a:latin typeface="ArialMT"/>
              </a:rPr>
              <a:t>de manera eficiente a lo que la sociedad espera de ella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382608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42D87-73EC-484C-8740-13DD8ED87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10010"/>
          </a:xfrm>
        </p:spPr>
        <p:txBody>
          <a:bodyPr/>
          <a:lstStyle/>
          <a:p>
            <a:r>
              <a:rPr lang="es-ES" sz="3600" dirty="0"/>
              <a:t>BENEFICIOS</a:t>
            </a:r>
            <a:br>
              <a:rPr lang="es-ES" sz="3600" dirty="0"/>
            </a:br>
            <a:r>
              <a:rPr lang="es-ES" sz="3600" dirty="0"/>
              <a:t>DEL BUEN GOBIERNO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48855D-DB52-47C9-BFEC-CF91ADBBD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algn="just"/>
            <a:r>
              <a:rPr lang="es-ES" sz="2000" b="0" i="0" u="none" strike="noStrike" baseline="0" dirty="0">
                <a:latin typeface="ArialMT"/>
              </a:rPr>
              <a:t>1. La gestión por </a:t>
            </a:r>
            <a:r>
              <a:rPr lang="es-ES" sz="2000" b="0" i="0" u="sng" strike="noStrike" baseline="0" dirty="0">
                <a:latin typeface="ArialMT"/>
              </a:rPr>
              <a:t>objetivos estratégicos </a:t>
            </a:r>
            <a:r>
              <a:rPr lang="es-ES" sz="2000" b="0" i="0" u="none" strike="noStrike" baseline="0" dirty="0">
                <a:latin typeface="ArialMT"/>
              </a:rPr>
              <a:t>es fundamental para el éxito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2. El entorno deportivo es complejo y la </a:t>
            </a:r>
            <a:r>
              <a:rPr lang="es-ES" sz="2000" b="1" i="0" u="sng" strike="noStrike" baseline="0" dirty="0">
                <a:latin typeface="ArialMT"/>
              </a:rPr>
              <a:t>demanda de líderes </a:t>
            </a:r>
            <a:r>
              <a:rPr lang="es-ES" sz="2000" b="0" i="0" u="none" strike="noStrike" baseline="0" dirty="0">
                <a:latin typeface="ArialMT"/>
              </a:rPr>
              <a:t>significativa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3. La gestión puede prosperar cuando está apoyada por una </a:t>
            </a:r>
            <a:r>
              <a:rPr lang="es-ES" sz="2000" b="1" i="0" u="sng" strike="noStrike" baseline="0" dirty="0">
                <a:latin typeface="ArialMT"/>
              </a:rPr>
              <a:t>gobernanza sólida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4. Las organizaciones necesitan </a:t>
            </a:r>
            <a:r>
              <a:rPr lang="es-ES" sz="2000" b="1" i="0" u="sng" strike="noStrike" baseline="0" dirty="0">
                <a:latin typeface="ArialMT"/>
              </a:rPr>
              <a:t>rendir cuentas </a:t>
            </a:r>
            <a:r>
              <a:rPr lang="es-ES" sz="2000" b="0" i="0" u="none" strike="noStrike" baseline="0" dirty="0">
                <a:latin typeface="ArialMT"/>
              </a:rPr>
              <a:t>a sus miembros y </a:t>
            </a:r>
            <a:r>
              <a:rPr lang="es-ES" sz="2000" b="0" i="1" u="none" strike="noStrike" baseline="0" dirty="0" err="1">
                <a:latin typeface="Arial-ItalicMT"/>
              </a:rPr>
              <a:t>stakeholders</a:t>
            </a:r>
            <a:endParaRPr lang="es-ES" sz="2000" b="0" i="0" u="none" strike="noStrike" baseline="0" dirty="0">
              <a:latin typeface="ArialMT"/>
            </a:endParaRP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5. Las organizaciones deben ser reconocidas como </a:t>
            </a:r>
            <a:r>
              <a:rPr lang="es-ES" sz="2000" b="1" i="0" u="sng" strike="noStrike" baseline="0" dirty="0">
                <a:latin typeface="ArialMT"/>
              </a:rPr>
              <a:t>creíbles</a:t>
            </a:r>
            <a:r>
              <a:rPr lang="es-ES" sz="2000" b="0" i="0" u="none" strike="noStrike" baseline="0" dirty="0">
                <a:latin typeface="ArialMT"/>
              </a:rPr>
              <a:t> por la sociedad</a:t>
            </a:r>
          </a:p>
          <a:p>
            <a:pPr algn="just"/>
            <a:endParaRPr lang="es-ES" sz="2000" b="0" i="0" u="none" strike="noStrike" baseline="0" dirty="0">
              <a:latin typeface="ArialMT"/>
            </a:endParaRPr>
          </a:p>
          <a:p>
            <a:pPr algn="just"/>
            <a:r>
              <a:rPr lang="es-ES" sz="2000" b="0" i="0" u="none" strike="noStrike" baseline="0" dirty="0">
                <a:latin typeface="ArialMT"/>
              </a:rPr>
              <a:t>6. Los participantes en el deporte tienen </a:t>
            </a:r>
            <a:r>
              <a:rPr lang="es-ES" sz="2000" b="1" i="0" u="sng" strike="noStrike" baseline="0" dirty="0">
                <a:latin typeface="ArialMT"/>
              </a:rPr>
              <a:t>expectativas altas </a:t>
            </a:r>
            <a:r>
              <a:rPr lang="es-ES" sz="2000" b="0" i="0" u="none" strike="noStrike" baseline="0" dirty="0">
                <a:latin typeface="ArialMT"/>
              </a:rPr>
              <a:t>respecto de los organizadores y líderes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805878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98110E-91E6-43BE-A59C-D0871B26D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54253"/>
          </a:xfrm>
        </p:spPr>
        <p:txBody>
          <a:bodyPr/>
          <a:lstStyle/>
          <a:p>
            <a:pPr algn="just"/>
            <a:r>
              <a:rPr lang="es-ES" sz="1800" b="1" i="0" u="sng" strike="noStrike" baseline="0" dirty="0">
                <a:latin typeface="Arial-BoldMT"/>
              </a:rPr>
              <a:t>Actitudes</a:t>
            </a:r>
            <a:r>
              <a:rPr lang="es-ES" sz="1800" b="1" i="0" u="none" strike="noStrike" baseline="0" dirty="0">
                <a:latin typeface="Arial-BoldMT"/>
              </a:rPr>
              <a:t> </a:t>
            </a:r>
            <a:r>
              <a:rPr lang="es-ES" sz="1800" b="0" i="0" u="none" strike="noStrike" baseline="0" dirty="0">
                <a:latin typeface="ArialMT"/>
              </a:rPr>
              <a:t>hacia la adopción de los códigos de Buen Gobierno (éticos o de conducta) </a:t>
            </a:r>
          </a:p>
          <a:p>
            <a:pPr algn="just"/>
            <a:endParaRPr lang="es-ES" sz="1800" b="0" i="0" u="none" strike="noStrike" baseline="0" dirty="0">
              <a:latin typeface="ArialMT"/>
            </a:endParaRP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aquellas organizaciones que los </a:t>
            </a:r>
            <a:r>
              <a:rPr lang="es-ES" sz="1800" b="1" i="0" u="sng" strike="noStrike" baseline="0" dirty="0">
                <a:latin typeface="Arial-BoldMT"/>
              </a:rPr>
              <a:t>acogen por el temor a sufrir </a:t>
            </a:r>
            <a:r>
              <a:rPr lang="es-ES" sz="1800" b="1" i="0" u="none" strike="noStrike" baseline="0" dirty="0">
                <a:latin typeface="Arial-BoldMT"/>
              </a:rPr>
              <a:t>algún tipo de desventaja</a:t>
            </a:r>
            <a:r>
              <a:rPr lang="es-ES" sz="1800" dirty="0">
                <a:latin typeface="ArialMT"/>
              </a:rPr>
              <a:t> (</a:t>
            </a:r>
            <a:r>
              <a:rPr lang="es-ES" sz="1800" b="0" i="0" u="none" strike="noStrike" baseline="0" dirty="0">
                <a:latin typeface="ArialMT"/>
              </a:rPr>
              <a:t>En España la adopción de dichos códigos por parte de las federaciones es condición previa para recibir subvenciones por parte del CSD)</a:t>
            </a:r>
          </a:p>
          <a:p>
            <a:pPr algn="just"/>
            <a:endParaRPr lang="es-ES" sz="1800" b="0" i="0" u="none" strike="noStrike" baseline="0" dirty="0">
              <a:latin typeface="ArialMT"/>
            </a:endParaRP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existe una convicción opuesta, pero igualmente de índole estratégica, según la </a:t>
            </a:r>
            <a:r>
              <a:rPr lang="es-ES" sz="1800" b="0" i="0" u="sng" strike="noStrike" baseline="0" dirty="0">
                <a:latin typeface="ArialMT"/>
              </a:rPr>
              <a:t>cual </a:t>
            </a:r>
            <a:r>
              <a:rPr lang="es-ES" sz="1800" b="1" i="0" u="sng" strike="noStrike" baseline="0" dirty="0">
                <a:latin typeface="Arial-BoldMT"/>
              </a:rPr>
              <a:t>ser ético (o aparentar serlo) contribuye a la obtención de beneficios económicos, directa o indirectamente</a:t>
            </a:r>
            <a:r>
              <a:rPr lang="es-ES" sz="1800" dirty="0">
                <a:latin typeface="ArialMT"/>
              </a:rPr>
              <a:t>: </a:t>
            </a:r>
            <a:r>
              <a:rPr lang="es-ES" sz="1800" b="0" i="0" u="none" strike="noStrike" baseline="0" dirty="0">
                <a:latin typeface="ArialMT"/>
              </a:rPr>
              <a:t>apoyar la gestión de la organización en un código de buen gobierno ayuda a consolidar una posición en el mercado, a ser identificado como un agente deportivo (y económico) confiable.</a:t>
            </a:r>
          </a:p>
          <a:p>
            <a:pPr algn="just"/>
            <a:endParaRPr lang="es-ES" sz="1800" b="0" i="0" u="none" strike="noStrike" baseline="0" dirty="0">
              <a:latin typeface="ArialMT"/>
            </a:endParaRPr>
          </a:p>
          <a:p>
            <a:pPr algn="just"/>
            <a:r>
              <a:rPr lang="es-ES" sz="1800" b="0" i="0" u="none" strike="noStrike" baseline="0" dirty="0">
                <a:latin typeface="ArialMT"/>
              </a:rPr>
              <a:t>están las organizaciones que ajustan su forma de funcionamiento a las pautas morales reconocidas en los códigos de Buen Gobierno por </a:t>
            </a:r>
            <a:r>
              <a:rPr lang="es-ES" sz="1800" b="1" i="0" u="sng" strike="noStrike" baseline="0" dirty="0">
                <a:latin typeface="Arial-BoldMT"/>
              </a:rPr>
              <a:t>razones principalmente morales</a:t>
            </a:r>
            <a:r>
              <a:rPr lang="es-ES" sz="1800" b="0" i="0" u="sng" strike="noStrike" baseline="0" dirty="0">
                <a:latin typeface="ArialMT"/>
              </a:rPr>
              <a:t>,</a:t>
            </a:r>
            <a:r>
              <a:rPr lang="es-ES" sz="1800" b="0" i="0" u="none" strike="noStrike" baseline="0" dirty="0">
                <a:latin typeface="ArialMT"/>
              </a:rPr>
              <a:t> porque tienen el convencimiento de que establecen lo que es </a:t>
            </a:r>
            <a:r>
              <a:rPr lang="es-ES" sz="1800" b="0" i="0" u="none" strike="noStrike" baseline="0" dirty="0" err="1">
                <a:latin typeface="ArialMT"/>
              </a:rPr>
              <a:t>correcto:una</a:t>
            </a:r>
            <a:r>
              <a:rPr lang="es-ES" sz="1800" b="0" i="0" u="none" strike="noStrike" baseline="0" dirty="0">
                <a:latin typeface="ArialMT"/>
              </a:rPr>
              <a:t> genuina inquietud ética por contribuir a la realización de un mundo mejor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13194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44B71-C32D-4BE3-A565-73FB102B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es-ES" sz="4000" b="1" i="0" u="none" strike="noStrike" baseline="0" dirty="0">
                <a:latin typeface="MyriadPro-BoldCond"/>
              </a:rPr>
              <a:t>Principios del Buen Gobierno deportivo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30AB36-6B1F-4A0F-BCA6-FFDB20AC9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 marL="0" indent="0" algn="ctr">
              <a:buNone/>
            </a:pPr>
            <a:r>
              <a:rPr lang="es-ES" b="1" i="0" u="none" strike="noStrike" baseline="0" dirty="0">
                <a:latin typeface="MyriadPro-Bold"/>
              </a:rPr>
              <a:t>Transparencia</a:t>
            </a:r>
          </a:p>
          <a:p>
            <a:pPr marL="0" indent="0" algn="ctr">
              <a:buNone/>
            </a:pPr>
            <a:endParaRPr lang="es-ES" b="1" i="0" u="none" strike="noStrike" baseline="0" dirty="0">
              <a:latin typeface="MyriadPro-Bold"/>
            </a:endParaRPr>
          </a:p>
          <a:p>
            <a:pPr marL="0" indent="0" algn="ctr">
              <a:buNone/>
            </a:pPr>
            <a:r>
              <a:rPr lang="es-ES" b="1" i="0" u="none" strike="noStrike" baseline="0" dirty="0">
                <a:latin typeface="MyriadPro-Bold"/>
              </a:rPr>
              <a:t>Integridad</a:t>
            </a:r>
          </a:p>
          <a:p>
            <a:pPr marL="0" indent="0" algn="ctr">
              <a:buNone/>
            </a:pPr>
            <a:endParaRPr lang="es-ES" b="1" i="0" u="none" strike="noStrike" baseline="0" dirty="0">
              <a:latin typeface="MyriadPro-Bold"/>
            </a:endParaRPr>
          </a:p>
          <a:p>
            <a:pPr marL="0" indent="0" algn="ctr">
              <a:buNone/>
            </a:pPr>
            <a:r>
              <a:rPr lang="es-ES" b="1" i="0" u="none" strike="noStrike" baseline="0" dirty="0">
                <a:latin typeface="MyriadPro-Bold"/>
              </a:rPr>
              <a:t>Democracia</a:t>
            </a:r>
          </a:p>
          <a:p>
            <a:pPr marL="0" indent="0" algn="ctr">
              <a:buNone/>
            </a:pPr>
            <a:endParaRPr lang="es-ES" b="1" i="0" u="none" strike="noStrike" baseline="0" dirty="0">
              <a:latin typeface="MyriadPro-Bold"/>
            </a:endParaRPr>
          </a:p>
          <a:p>
            <a:pPr marL="0" indent="0" algn="ctr">
              <a:buNone/>
            </a:pPr>
            <a:r>
              <a:rPr lang="es-ES" b="1" i="0" u="none" strike="noStrike" baseline="0" dirty="0">
                <a:latin typeface="MyriadPro-Bold"/>
              </a:rPr>
              <a:t>Mecanismos de control</a:t>
            </a:r>
          </a:p>
          <a:p>
            <a:pPr marL="0" indent="0" algn="ctr">
              <a:buNone/>
            </a:pPr>
            <a:endParaRPr lang="es-ES" b="1" i="0" u="none" strike="noStrike" baseline="0" dirty="0">
              <a:latin typeface="MyriadPro-Bold"/>
            </a:endParaRPr>
          </a:p>
          <a:p>
            <a:pPr marL="0" indent="0" algn="ctr">
              <a:buNone/>
            </a:pPr>
            <a:r>
              <a:rPr lang="es-ES" b="1" i="0" u="none" strike="noStrike" baseline="0" dirty="0">
                <a:latin typeface="MyriadPro-Bold"/>
              </a:rPr>
              <a:t>Desarrollo sostenible y solidaridad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106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72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83B6D6-6620-4DC6-86A8-B82FB76E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3464715" cy="5124227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700" dirty="0"/>
          </a:p>
          <a:p>
            <a:pPr marL="0" indent="0">
              <a:buNone/>
            </a:pPr>
            <a:endParaRPr lang="es-ES" sz="1700" dirty="0"/>
          </a:p>
          <a:p>
            <a:pPr marL="0" indent="0" algn="ctr">
              <a:buNone/>
            </a:pPr>
            <a:r>
              <a:rPr lang="es-ES" dirty="0"/>
              <a:t>MUCHAS GRACIAS</a:t>
            </a:r>
          </a:p>
          <a:p>
            <a:pPr marL="0" indent="0" algn="ctr">
              <a:buNone/>
            </a:pPr>
            <a:r>
              <a:rPr lang="es-ES" dirty="0"/>
              <a:t>POR SU ATENCIÓN</a:t>
            </a:r>
          </a:p>
          <a:p>
            <a:pPr marL="0" indent="0">
              <a:buNone/>
            </a:pPr>
            <a:endParaRPr lang="es-ES" sz="1700" dirty="0"/>
          </a:p>
          <a:p>
            <a:pPr marL="0" indent="0">
              <a:buNone/>
            </a:pPr>
            <a:endParaRPr lang="es-ES" sz="1700" dirty="0"/>
          </a:p>
          <a:p>
            <a:pPr marL="0" indent="0">
              <a:buNone/>
            </a:pPr>
            <a:r>
              <a:rPr lang="es-ES" sz="17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www.spgroupjuridicos.com</a:t>
            </a:r>
            <a:endParaRPr lang="es-ES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ES" sz="1700" dirty="0"/>
          </a:p>
        </p:txBody>
      </p:sp>
      <p:pic>
        <p:nvPicPr>
          <p:cNvPr id="2052" name="Picture 4" descr="Final Copa América 2015: El colombiano Wilmar Roldán pitará la final Chile  - Argentina - AS.com">
            <a:extLst>
              <a:ext uri="{FF2B5EF4-FFF2-40B4-BE49-F238E27FC236}">
                <a16:creationId xmlns:a16="http://schemas.microsoft.com/office/drawing/2014/main" id="{B9B3A8E8-6004-4EEB-BD23-14E8318F85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8" r="10737" b="1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064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8C337-4BEA-4D96-9866-949165F8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2046114"/>
          </a:xfrm>
        </p:spPr>
        <p:txBody>
          <a:bodyPr/>
          <a:lstStyle/>
          <a:p>
            <a:pPr algn="just" eaLnBrk="1" hangingPunct="1">
              <a:defRPr/>
            </a:pPr>
            <a:br>
              <a:rPr lang="es-ES" sz="2400" b="1" dirty="0">
                <a:solidFill>
                  <a:srgbClr val="0086A8"/>
                </a:solidFill>
                <a:latin typeface="Titillium Web" panose="00000500000000000000" pitchFamily="2" charset="0"/>
              </a:rPr>
            </a:br>
            <a:br>
              <a:rPr lang="es-ES" sz="2400" b="1" dirty="0">
                <a:solidFill>
                  <a:srgbClr val="0086A8"/>
                </a:solidFill>
                <a:latin typeface="Titillium Web" panose="00000500000000000000" pitchFamily="2" charset="0"/>
              </a:rPr>
            </a:br>
            <a:r>
              <a:rPr lang="es-ES" sz="2800" b="1" dirty="0">
                <a:solidFill>
                  <a:srgbClr val="0086A8"/>
                </a:solidFill>
                <a:latin typeface="Titillium Web" panose="00000500000000000000" pitchFamily="2" charset="0"/>
              </a:rPr>
              <a:t>Principales riesgos que enfrentan las instituciones deportivas y que podrían ser mitigados a través de programas de buen gobierno</a:t>
            </a:r>
            <a:br>
              <a:rPr lang="es-ES" sz="2800" b="1" dirty="0">
                <a:solidFill>
                  <a:srgbClr val="0086A8"/>
                </a:solidFill>
                <a:latin typeface="Titillium Web" panose="00000500000000000000" pitchFamily="2" charset="0"/>
              </a:rPr>
            </a:br>
            <a:endParaRPr lang="es-ES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A37FAC-25C5-4515-A5DD-3BCB95C18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sz="1800" dirty="0">
              <a:solidFill>
                <a:srgbClr val="1B1B1A"/>
              </a:solidFill>
              <a:latin typeface="Titillium Web" panose="00000500000000000000" pitchFamily="2" charset="0"/>
            </a:endParaRPr>
          </a:p>
          <a:p>
            <a:pPr eaLnBrk="1" hangingPunct="1">
              <a:defRPr/>
            </a:pPr>
            <a:endParaRPr lang="es-ES" sz="1800" dirty="0">
              <a:solidFill>
                <a:srgbClr val="1B1B1A"/>
              </a:solidFill>
              <a:latin typeface="Titillium Web" panose="00000500000000000000" pitchFamily="2" charset="0"/>
            </a:endParaRPr>
          </a:p>
          <a:p>
            <a:pPr algn="just" eaLnBrk="1" hangingPunct="1">
              <a:defRPr/>
            </a:pPr>
            <a:endParaRPr lang="es-ES" sz="2800" dirty="0">
              <a:solidFill>
                <a:srgbClr val="1B1B1A"/>
              </a:solidFill>
              <a:latin typeface="Titillium Web" panose="00000500000000000000" pitchFamily="2" charset="0"/>
            </a:endParaRPr>
          </a:p>
          <a:p>
            <a:pPr algn="just" eaLnBrk="1" hangingPunct="1">
              <a:defRPr/>
            </a:pPr>
            <a:r>
              <a:rPr lang="es-ES" sz="2800" dirty="0">
                <a:latin typeface="Titillium Web" panose="00000500000000000000" pitchFamily="2" charset="0"/>
              </a:rPr>
              <a:t>El deporte se ha convertido cada vez más en un espectáculo que mueve millones de espectadores, con repercusiones enormes en el ámbito económico, político y sociocultural, donde la falta de una gestión que responda a las buenas prácticas de transparencia, control y rendición de cuentas, ha incrementado el </a:t>
            </a:r>
            <a:r>
              <a:rPr lang="es-ES" sz="2800" b="1" dirty="0">
                <a:latin typeface="Titillium Web" panose="00000500000000000000" pitchFamily="2" charset="0"/>
              </a:rPr>
              <a:t>riesgo de fraude y corrupción</a:t>
            </a:r>
          </a:p>
          <a:p>
            <a:pPr eaLnBrk="1" hangingPunct="1">
              <a:defRPr/>
            </a:pP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89C01-67AF-4105-87DA-7D545560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8376"/>
            <a:ext cx="8229600" cy="575255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S" sz="2400" dirty="0">
                <a:latin typeface="Titillium Web" panose="00000500000000000000" pitchFamily="2" charset="0"/>
              </a:rPr>
              <a:t>En el 2016 </a:t>
            </a:r>
            <a:r>
              <a:rPr lang="es-ES" sz="2400" b="1" u="sng" dirty="0">
                <a:latin typeface="Titillium Web" panose="00000500000000000000" pitchFamily="2" charset="0"/>
              </a:rPr>
              <a:t>Transparencia Internacional (TI) </a:t>
            </a:r>
            <a:r>
              <a:rPr lang="es-ES" sz="2400" dirty="0">
                <a:latin typeface="Titillium Web" panose="00000500000000000000" pitchFamily="2" charset="0"/>
              </a:rPr>
              <a:t>publicó el primer </a:t>
            </a:r>
            <a:r>
              <a:rPr lang="es-ES" sz="2400" b="1" u="sng" dirty="0">
                <a:latin typeface="Titillium Web" panose="00000500000000000000" pitchFamily="2" charset="0"/>
              </a:rPr>
              <a:t>Informe Global sobre Corrupción en el Deporte </a:t>
            </a:r>
            <a:r>
              <a:rPr lang="es-ES" sz="2400" dirty="0">
                <a:latin typeface="Titillium Web" panose="00000500000000000000" pitchFamily="2" charset="0"/>
              </a:rPr>
              <a:t>recogiendo un análisis de los riesgos de corrupción, la gobernanza deportiva, el negocio del deporte, la planificación de eventos importantes y el arreglo de partidos</a:t>
            </a:r>
            <a:endParaRPr lang="es-ES" sz="1800" dirty="0">
              <a:latin typeface="Titillium Web" panose="00000500000000000000" pitchFamily="2" charset="0"/>
            </a:endParaRPr>
          </a:p>
          <a:p>
            <a:pPr marL="0" indent="0" eaLnBrk="1" hangingPunct="1">
              <a:buNone/>
              <a:defRPr/>
            </a:pPr>
            <a:r>
              <a:rPr lang="es-ES" sz="1800" dirty="0">
                <a:solidFill>
                  <a:srgbClr val="00B0F0"/>
                </a:solidFill>
                <a:latin typeface="Titillium Web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https://images.transparencycdn.org/images/2016_GCRSport_EN.pdf</a:t>
            </a:r>
            <a:endParaRPr lang="es-ES" sz="1800" dirty="0">
              <a:solidFill>
                <a:srgbClr val="00B0F0"/>
              </a:solidFill>
              <a:latin typeface="Titillium Web" panose="00000500000000000000" pitchFamily="2" charset="0"/>
            </a:endParaRPr>
          </a:p>
          <a:p>
            <a:pPr marL="0" indent="0" eaLnBrk="1" hangingPunct="1">
              <a:buNone/>
              <a:defRPr/>
            </a:pPr>
            <a:endParaRPr lang="es-ES" sz="1800" dirty="0">
              <a:solidFill>
                <a:srgbClr val="00B0F0"/>
              </a:solidFill>
              <a:latin typeface="Titillium Web" panose="00000500000000000000" pitchFamily="2" charset="0"/>
            </a:endParaRPr>
          </a:p>
          <a:p>
            <a:pPr marL="0" indent="0" eaLnBrk="1" hangingPunct="1">
              <a:buNone/>
              <a:defRPr/>
            </a:pPr>
            <a:endParaRPr lang="es-ES" sz="1800" dirty="0">
              <a:solidFill>
                <a:srgbClr val="1B1B1A"/>
              </a:solidFill>
              <a:latin typeface="Titillium Web" panose="00000500000000000000" pitchFamily="2" charset="0"/>
            </a:endParaRPr>
          </a:p>
          <a:p>
            <a:pPr algn="just" eaLnBrk="1" hangingPunct="1">
              <a:defRPr/>
            </a:pPr>
            <a:r>
              <a:rPr lang="es-ES" sz="2400" dirty="0">
                <a:latin typeface="Titillium Web" panose="00000500000000000000" pitchFamily="2" charset="0"/>
              </a:rPr>
              <a:t>El </a:t>
            </a:r>
            <a:r>
              <a:rPr lang="es-ES" sz="2400" b="1" dirty="0">
                <a:latin typeface="Titillium Web" panose="00000500000000000000" pitchFamily="2" charset="0"/>
              </a:rPr>
              <a:t>G20</a:t>
            </a:r>
            <a:r>
              <a:rPr lang="es-ES" sz="2400" dirty="0">
                <a:latin typeface="Titillium Web" panose="00000500000000000000" pitchFamily="2" charset="0"/>
              </a:rPr>
              <a:t> plasmó su compromiso con la integridad en el deporte en la </a:t>
            </a:r>
            <a:r>
              <a:rPr lang="es-ES" sz="2400" b="1" u="sng" dirty="0">
                <a:latin typeface="Titillium Web" panose="00000500000000000000" pitchFamily="2" charset="0"/>
              </a:rPr>
              <a:t>Declaración de Líderes de Hamburgo del año 2017</a:t>
            </a:r>
            <a:r>
              <a:rPr lang="es-ES" sz="2400" dirty="0">
                <a:latin typeface="Titillium Web" panose="00000500000000000000" pitchFamily="2" charset="0"/>
              </a:rPr>
              <a:t> y en el mismo año, en un intento de hacer frente a este fenómeno complejo y transfronterizo con una respuesta coordinada, se creó la red IPACS, International </a:t>
            </a:r>
            <a:r>
              <a:rPr lang="es-ES" sz="2400" dirty="0" err="1">
                <a:latin typeface="Titillium Web" panose="00000500000000000000" pitchFamily="2" charset="0"/>
              </a:rPr>
              <a:t>Partnership</a:t>
            </a:r>
            <a:r>
              <a:rPr lang="es-ES" sz="2400" dirty="0">
                <a:latin typeface="Titillium Web" panose="00000500000000000000" pitchFamily="2" charset="0"/>
              </a:rPr>
              <a:t> </a:t>
            </a:r>
            <a:r>
              <a:rPr lang="es-ES" sz="2400" dirty="0" err="1">
                <a:latin typeface="Titillium Web" panose="00000500000000000000" pitchFamily="2" charset="0"/>
              </a:rPr>
              <a:t>Against</a:t>
            </a:r>
            <a:r>
              <a:rPr lang="es-ES" sz="2400" dirty="0">
                <a:latin typeface="Titillium Web" panose="00000500000000000000" pitchFamily="2" charset="0"/>
              </a:rPr>
              <a:t> </a:t>
            </a:r>
            <a:r>
              <a:rPr lang="es-ES" sz="2400" dirty="0" err="1">
                <a:latin typeface="Titillium Web" panose="00000500000000000000" pitchFamily="2" charset="0"/>
              </a:rPr>
              <a:t>Corruption</a:t>
            </a:r>
            <a:r>
              <a:rPr lang="es-ES" sz="2400" dirty="0">
                <a:latin typeface="Titillium Web" panose="00000500000000000000" pitchFamily="2" charset="0"/>
              </a:rPr>
              <a:t> in Sport, reuniendo a organizaciones deportivas internacionales y gobiernos</a:t>
            </a:r>
          </a:p>
          <a:p>
            <a:pPr marL="0" indent="0" eaLnBrk="1" hangingPunct="1">
              <a:buNone/>
              <a:defRPr/>
            </a:pPr>
            <a:r>
              <a:rPr lang="es-ES" sz="1800" dirty="0">
                <a:solidFill>
                  <a:srgbClr val="0086A8"/>
                </a:solidFill>
                <a:latin typeface="Titillium Web" panose="00000500000000000000" pitchFamily="2" charset="0"/>
              </a:rPr>
              <a:t>https://www.ipacs.sport/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32267-AE6A-4652-8380-95F8C703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10237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S" sz="2400" dirty="0">
                <a:latin typeface="Titillium Web" panose="00000500000000000000" pitchFamily="2" charset="0"/>
              </a:rPr>
              <a:t>El 12 de mayo de 2016, la </a:t>
            </a:r>
            <a:r>
              <a:rPr lang="es-ES" sz="2400" b="1" u="sng" dirty="0">
                <a:latin typeface="Titillium Web" panose="00000500000000000000" pitchFamily="2" charset="0"/>
              </a:rPr>
              <a:t>Cumbre Anticorrupción celebrada en Londres</a:t>
            </a:r>
            <a:r>
              <a:rPr lang="es-ES" sz="2400" dirty="0">
                <a:latin typeface="Titillium Web" panose="00000500000000000000" pitchFamily="2" charset="0"/>
              </a:rPr>
              <a:t>, emitió un Comunicado que en su punto 23 señala: </a:t>
            </a:r>
            <a:r>
              <a:rPr lang="es-ES" sz="2400" b="1" u="sng" dirty="0">
                <a:latin typeface="Titillium Web" panose="00000500000000000000" pitchFamily="2" charset="0"/>
              </a:rPr>
              <a:t>«No hay lugar para la corrupción en el deporte.</a:t>
            </a:r>
          </a:p>
          <a:p>
            <a:pPr marL="0" indent="0" algn="just" eaLnBrk="1" hangingPunct="1">
              <a:buNone/>
              <a:defRPr/>
            </a:pPr>
            <a:endParaRPr lang="es-ES" sz="2400" dirty="0">
              <a:latin typeface="Titillium Web" panose="00000500000000000000" pitchFamily="2" charset="0"/>
            </a:endParaRPr>
          </a:p>
          <a:p>
            <a:pPr marL="0" indent="0" algn="just" eaLnBrk="1" hangingPunct="1">
              <a:buNone/>
              <a:defRPr/>
            </a:pPr>
            <a:endParaRPr lang="es-ES" sz="2400" dirty="0">
              <a:latin typeface="Titillium Web" panose="00000500000000000000" pitchFamily="2" charset="0"/>
            </a:endParaRPr>
          </a:p>
          <a:p>
            <a:pPr algn="just" eaLnBrk="1" hangingPunct="1">
              <a:defRPr/>
            </a:pPr>
            <a:r>
              <a:rPr lang="es-ES" sz="2400" dirty="0">
                <a:latin typeface="Titillium Web" panose="00000500000000000000" pitchFamily="2" charset="0"/>
              </a:rPr>
              <a:t>La corrupción de alto nivel en la administración deportiva, los amaños de competiciones, la estafa, los contratos de patrocinio, la designación de sedes para los campeonatos, las apuestas ilegales, el dopaje y la implicación del crimen organizado han dañado la credibilidad de las organizaciones deportivas. Se debe hacer frente firmemente a estos problemas con una respuesta coordinada</a:t>
            </a:r>
            <a:endParaRPr lang="es-ES" sz="2400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2A451-3D8A-49A7-BF6D-8AF44F0C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SITUACIÓN EN ESPAÑA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337C3-6D5D-4422-8893-C43605757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dirty="0">
                <a:latin typeface="font00000000252470f4"/>
              </a:rPr>
              <a:t>I</a:t>
            </a:r>
            <a:r>
              <a:rPr lang="es-ES" sz="2400" b="0" i="0" u="none" strike="noStrike" baseline="0" dirty="0">
                <a:latin typeface="font00000000252470f4"/>
              </a:rPr>
              <a:t>ncorporación en el Código Penal español de la </a:t>
            </a:r>
            <a:r>
              <a:rPr lang="es-ES" sz="2400" b="1" i="0" u="sng" strike="noStrike" baseline="0" dirty="0">
                <a:latin typeface="font00000000252470f4"/>
              </a:rPr>
              <a:t>responsabilidad jurídica de las personas jurídicas</a:t>
            </a:r>
          </a:p>
          <a:p>
            <a:pPr marL="0" indent="0" algn="just">
              <a:buNone/>
            </a:pPr>
            <a:endParaRPr lang="es-ES" sz="2400" b="0" i="0" u="none" strike="noStrike" baseline="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constituyen un elemento central para que las organizaciones jurídicas eviten o atenúen las eventuales sanciones</a:t>
            </a:r>
          </a:p>
          <a:p>
            <a:pPr marL="0" indent="0" algn="just">
              <a:buNone/>
            </a:pPr>
            <a:endParaRPr lang="es-ES" sz="2400" b="0" i="0" u="none" strike="noStrike" baseline="0" dirty="0">
              <a:latin typeface="font00000000252470f4"/>
            </a:endParaRPr>
          </a:p>
          <a:p>
            <a:pPr algn="just"/>
            <a:r>
              <a:rPr lang="es-ES" sz="2400" b="0" i="0" u="none" strike="noStrike" baseline="0" dirty="0">
                <a:latin typeface="font00000000252470f4"/>
              </a:rPr>
              <a:t>Desde una perspectiva histórica, son el resultado de la confluencia de una diversidad de instrumentos previos que se habían ido desarrollando</a:t>
            </a:r>
          </a:p>
        </p:txBody>
      </p:sp>
    </p:spTree>
    <p:extLst>
      <p:ext uri="{BB962C8B-B14F-4D97-AF65-F5344CB8AC3E}">
        <p14:creationId xmlns:p14="http://schemas.microsoft.com/office/powerpoint/2010/main" val="21883301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2B0BB-C2B5-49F1-983C-40ACBB30B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/>
              <a:t>ARQUITECTURA JURIDICA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B93C1B-44E6-402B-AFA1-2855EC7A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s-ES" sz="2000" dirty="0">
                <a:latin typeface="Titillium Web" panose="00000500000000000000" pitchFamily="2" charset="0"/>
              </a:rPr>
              <a:t>Ley Orgánica 5/2010, de 22 de junio266 a su vez modificada por la Ley Orgánica 7/2012, de 27 de diciembre, la Ley Orgánica 1/2015, de 23 de noviembre y más recientemente por la Ley Orgánica 1/2019, de 20 de febrero que han terminado de configurar el esquema actual del denominado como </a:t>
            </a:r>
            <a:r>
              <a:rPr lang="es-ES" sz="2000" b="1" i="1" u="sng" dirty="0" err="1">
                <a:latin typeface="Titillium Web" panose="00000500000000000000" pitchFamily="2" charset="0"/>
              </a:rPr>
              <a:t>compliance</a:t>
            </a:r>
            <a:r>
              <a:rPr lang="es-ES" sz="2000" b="1" i="1" u="sng" dirty="0">
                <a:latin typeface="Titillium Web" panose="00000500000000000000" pitchFamily="2" charset="0"/>
              </a:rPr>
              <a:t> </a:t>
            </a:r>
            <a:r>
              <a:rPr lang="es-ES" sz="2000" b="1" u="sng" dirty="0">
                <a:latin typeface="Titillium Web" panose="00000500000000000000" pitchFamily="2" charset="0"/>
              </a:rPr>
              <a:t>penal</a:t>
            </a:r>
            <a:endParaRPr lang="es-ES" sz="2000" dirty="0">
              <a:latin typeface="Titillium Web" panose="00000500000000000000" pitchFamily="2" charset="0"/>
            </a:endParaRPr>
          </a:p>
          <a:p>
            <a:pPr marL="0" indent="0" algn="just" eaLnBrk="1" hangingPunct="1">
              <a:buNone/>
              <a:defRPr/>
            </a:pPr>
            <a:endParaRPr lang="es-ES" sz="2000" dirty="0">
              <a:latin typeface="Titillium Web" panose="00000500000000000000" pitchFamily="2" charset="0"/>
            </a:endParaRPr>
          </a:p>
          <a:p>
            <a:pPr algn="just" eaLnBrk="1" hangingPunct="1">
              <a:defRPr/>
            </a:pPr>
            <a:r>
              <a:rPr lang="es-ES" sz="2000" dirty="0">
                <a:latin typeface="Titillium Web" panose="00000500000000000000" pitchFamily="2" charset="0"/>
              </a:rPr>
              <a:t>Ley 19/2013, de </a:t>
            </a:r>
            <a:r>
              <a:rPr lang="es-ES" sz="2000" b="1" u="sng" dirty="0">
                <a:latin typeface="Titillium Web" panose="00000500000000000000" pitchFamily="2" charset="0"/>
              </a:rPr>
              <a:t>transparencia, acceso a  la información pública y buen gobierno</a:t>
            </a:r>
          </a:p>
          <a:p>
            <a:pPr marL="0" indent="0" algn="just">
              <a:buNone/>
            </a:pPr>
            <a:endParaRPr lang="es-ES" sz="1800" b="0" i="0" u="none" strike="noStrike" baseline="0" dirty="0">
              <a:latin typeface="Arial" panose="020B0604020202020204" pitchFamily="34" charset="0"/>
            </a:endParaRPr>
          </a:p>
          <a:p>
            <a:pPr algn="just"/>
            <a:r>
              <a:rPr lang="es-ES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s-ES" sz="1800" b="1" i="0" u="none" strike="noStrike" baseline="0" dirty="0">
                <a:latin typeface="Arial" panose="020B0604020202020204" pitchFamily="34" charset="0"/>
              </a:rPr>
              <a:t>CÓDIGO DE CONDUCTA PARA LA EJEMPLARIDAD Y LA TRANSPARENCIA EN LA GESTIÓN DEL DEPORTE DEL CSD</a:t>
            </a:r>
          </a:p>
          <a:p>
            <a:pPr marL="0" indent="0" algn="just">
              <a:buNone/>
            </a:pPr>
            <a:endParaRPr lang="es-ES" sz="2000" dirty="0">
              <a:latin typeface="Titillium Web" panose="00000500000000000000" pitchFamily="2" charset="0"/>
            </a:endParaRPr>
          </a:p>
          <a:p>
            <a:pPr algn="just" eaLnBrk="1" hangingPunct="1">
              <a:defRPr/>
            </a:pPr>
            <a:r>
              <a:rPr lang="es-ES" sz="2000" dirty="0">
                <a:latin typeface="Titillium Web" panose="00000500000000000000" pitchFamily="2" charset="0"/>
              </a:rPr>
              <a:t>Anteproyecto de ley de la  actividad física y del Deporte refuerza</a:t>
            </a:r>
            <a:endParaRPr lang="es-ES" sz="2000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mpetición">
  <a:themeElements>
    <a:clrScheme name="Competició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ció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petició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ció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ció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ció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ció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ció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ció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ció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6441</TotalTime>
  <Words>3827</Words>
  <Application>Microsoft Office PowerPoint</Application>
  <PresentationFormat>Presentación en pantalla (4:3)</PresentationFormat>
  <Paragraphs>347</Paragraphs>
  <Slides>47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60" baseType="lpstr">
      <vt:lpstr>Arial</vt:lpstr>
      <vt:lpstr>Arial-BoldItalicMT</vt:lpstr>
      <vt:lpstr>Arial-BoldMT</vt:lpstr>
      <vt:lpstr>Arial-ItalicMT</vt:lpstr>
      <vt:lpstr>ArialMT</vt:lpstr>
      <vt:lpstr>font00000000252470f4</vt:lpstr>
      <vt:lpstr>MyriadPro-Bold</vt:lpstr>
      <vt:lpstr>MyriadPro-BoldCond</vt:lpstr>
      <vt:lpstr>MyriadPro-Semibold</vt:lpstr>
      <vt:lpstr>Titillium Web</vt:lpstr>
      <vt:lpstr>Verdana</vt:lpstr>
      <vt:lpstr>Wingdings</vt:lpstr>
      <vt:lpstr>Competición</vt:lpstr>
      <vt:lpstr>CODIGO DE BUEN GOBIERNO EN EL DEPORTE Huatulco 14-12-21</vt:lpstr>
      <vt:lpstr>Presentación de PowerPoint</vt:lpstr>
      <vt:lpstr>Presentación de PowerPoint</vt:lpstr>
      <vt:lpstr>Presentación de PowerPoint</vt:lpstr>
      <vt:lpstr>  Principales riesgos que enfrentan las instituciones deportivas y que podrían ser mitigados a través de programas de buen gobierno </vt:lpstr>
      <vt:lpstr>Presentación de PowerPoint</vt:lpstr>
      <vt:lpstr>Presentación de PowerPoint</vt:lpstr>
      <vt:lpstr>SITUACIÓN EN ESPAÑA</vt:lpstr>
      <vt:lpstr>ARQUITECTURA JURIDICA</vt:lpstr>
      <vt:lpstr>CÓDIGO DE CONDUCTA PARA LA EJEMPLARIDAD Y LA TRANSPARENCIA EN LA GESTIÓN DEL DEPORTE DEL CSD </vt:lpstr>
      <vt:lpstr>AFLUENTES</vt:lpstr>
      <vt:lpstr>Presentación de PowerPoint</vt:lpstr>
      <vt:lpstr>Presentación de PowerPoint</vt:lpstr>
      <vt:lpstr>Otros factores</vt:lpstr>
      <vt:lpstr>CODIGOS ETICOS</vt:lpstr>
      <vt:lpstr>Presentación de PowerPoint</vt:lpstr>
      <vt:lpstr>LA APORTACIÓN DE LOS NUDGES A LA CULTURA ÉTICA</vt:lpstr>
      <vt:lpstr>Buena gobernanza  en el deporte</vt:lpstr>
      <vt:lpstr>EVOLUCIÓN DEL DEPORTE</vt:lpstr>
      <vt:lpstr>ALGUNOS EJEMPLOS</vt:lpstr>
      <vt:lpstr>Presentación de PowerPoint</vt:lpstr>
      <vt:lpstr>qué estrategias hay que diseñar</vt:lpstr>
      <vt:lpstr>Presentación de PowerPoint</vt:lpstr>
      <vt:lpstr>OBJECIONES</vt:lpstr>
      <vt:lpstr>COMPLAINCE</vt:lpstr>
      <vt:lpstr>MAPA DE RIESGOS</vt:lpstr>
      <vt:lpstr>CASO ESPAÑOL</vt:lpstr>
      <vt:lpstr>Presentación de PowerPoint</vt:lpstr>
      <vt:lpstr>LA GOBERNANZA DEPORTIVA</vt:lpstr>
      <vt:lpstr>EVOLUCIÓN</vt:lpstr>
      <vt:lpstr>Presentación de PowerPoint</vt:lpstr>
      <vt:lpstr>Presentación de PowerPoint</vt:lpstr>
      <vt:lpstr>Presentación de PowerPoint</vt:lpstr>
      <vt:lpstr>GOBERNANZA</vt:lpstr>
      <vt:lpstr>Ámbito interno de la gobernanza</vt:lpstr>
      <vt:lpstr>Propósito</vt:lpstr>
      <vt:lpstr>Contenido</vt:lpstr>
      <vt:lpstr>International governmental organizations </vt:lpstr>
      <vt:lpstr>International non-governmental organizations </vt:lpstr>
      <vt:lpstr>Transnational corporations</vt:lpstr>
      <vt:lpstr>dificultades de la gobernanza  en el ámbito deportivo</vt:lpstr>
      <vt:lpstr>COMO EVITARLO</vt:lpstr>
      <vt:lpstr>la Agenda 2020 del COI modelos de Buen Gobierno</vt:lpstr>
      <vt:lpstr>BENEFICIOS DEL BUEN GOBIERNO</vt:lpstr>
      <vt:lpstr>Presentación de PowerPoint</vt:lpstr>
      <vt:lpstr>Principios del Buen Gobierno deportivo</vt:lpstr>
      <vt:lpstr>Presentación de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</dc:creator>
  <cp:lastModifiedBy>Juan Carlos Soto</cp:lastModifiedBy>
  <cp:revision>47</cp:revision>
  <dcterms:created xsi:type="dcterms:W3CDTF">2014-02-11T10:47:39Z</dcterms:created>
  <dcterms:modified xsi:type="dcterms:W3CDTF">2021-12-14T12:01:50Z</dcterms:modified>
</cp:coreProperties>
</file>